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705" r:id="rId1"/>
    <p:sldMasterId id="2147484723" r:id="rId2"/>
  </p:sldMasterIdLst>
  <p:notesMasterIdLst>
    <p:notesMasterId r:id="rId81"/>
  </p:notesMasterIdLst>
  <p:handoutMasterIdLst>
    <p:handoutMasterId r:id="rId82"/>
  </p:handoutMasterIdLst>
  <p:sldIdLst>
    <p:sldId id="256" r:id="rId3"/>
    <p:sldId id="363" r:id="rId4"/>
    <p:sldId id="261" r:id="rId5"/>
    <p:sldId id="269" r:id="rId6"/>
    <p:sldId id="258" r:id="rId7"/>
    <p:sldId id="262" r:id="rId8"/>
    <p:sldId id="281" r:id="rId9"/>
    <p:sldId id="263" r:id="rId10"/>
    <p:sldId id="350" r:id="rId11"/>
    <p:sldId id="265" r:id="rId12"/>
    <p:sldId id="271" r:id="rId13"/>
    <p:sldId id="272" r:id="rId14"/>
    <p:sldId id="315" r:id="rId15"/>
    <p:sldId id="267" r:id="rId16"/>
    <p:sldId id="328" r:id="rId17"/>
    <p:sldId id="282" r:id="rId18"/>
    <p:sldId id="302" r:id="rId19"/>
    <p:sldId id="329" r:id="rId20"/>
    <p:sldId id="283" r:id="rId21"/>
    <p:sldId id="286" r:id="rId22"/>
    <p:sldId id="273" r:id="rId23"/>
    <p:sldId id="274" r:id="rId24"/>
    <p:sldId id="294" r:id="rId25"/>
    <p:sldId id="295" r:id="rId26"/>
    <p:sldId id="287" r:id="rId27"/>
    <p:sldId id="304" r:id="rId28"/>
    <p:sldId id="288" r:id="rId29"/>
    <p:sldId id="352" r:id="rId30"/>
    <p:sldId id="284" r:id="rId31"/>
    <p:sldId id="319" r:id="rId32"/>
    <p:sldId id="290" r:id="rId33"/>
    <p:sldId id="289" r:id="rId34"/>
    <p:sldId id="285" r:id="rId35"/>
    <p:sldId id="311" r:id="rId36"/>
    <p:sldId id="312" r:id="rId37"/>
    <p:sldId id="330" r:id="rId38"/>
    <p:sldId id="278" r:id="rId39"/>
    <p:sldId id="314" r:id="rId40"/>
    <p:sldId id="299" r:id="rId41"/>
    <p:sldId id="300" r:id="rId42"/>
    <p:sldId id="301" r:id="rId43"/>
    <p:sldId id="303" r:id="rId44"/>
    <p:sldId id="305" r:id="rId45"/>
    <p:sldId id="317" r:id="rId46"/>
    <p:sldId id="316" r:id="rId47"/>
    <p:sldId id="318" r:id="rId48"/>
    <p:sldId id="321" r:id="rId49"/>
    <p:sldId id="320" r:id="rId50"/>
    <p:sldId id="335" r:id="rId51"/>
    <p:sldId id="333" r:id="rId52"/>
    <p:sldId id="324" r:id="rId53"/>
    <p:sldId id="331" r:id="rId54"/>
    <p:sldId id="325" r:id="rId55"/>
    <p:sldId id="327" r:id="rId56"/>
    <p:sldId id="322" r:id="rId57"/>
    <p:sldId id="336" r:id="rId58"/>
    <p:sldId id="357" r:id="rId59"/>
    <p:sldId id="337" r:id="rId60"/>
    <p:sldId id="338" r:id="rId61"/>
    <p:sldId id="339" r:id="rId62"/>
    <p:sldId id="341" r:id="rId63"/>
    <p:sldId id="342" r:id="rId64"/>
    <p:sldId id="343" r:id="rId65"/>
    <p:sldId id="344" r:id="rId66"/>
    <p:sldId id="345" r:id="rId67"/>
    <p:sldId id="346" r:id="rId68"/>
    <p:sldId id="360" r:id="rId69"/>
    <p:sldId id="347" r:id="rId70"/>
    <p:sldId id="348" r:id="rId71"/>
    <p:sldId id="349" r:id="rId72"/>
    <p:sldId id="266" r:id="rId73"/>
    <p:sldId id="353" r:id="rId74"/>
    <p:sldId id="354" r:id="rId75"/>
    <p:sldId id="355" r:id="rId76"/>
    <p:sldId id="361" r:id="rId77"/>
    <p:sldId id="356" r:id="rId78"/>
    <p:sldId id="358" r:id="rId79"/>
    <p:sldId id="362" r:id="rId80"/>
  </p:sldIdLst>
  <p:sldSz cx="9601200" cy="6858000"/>
  <p:notesSz cx="6858000" cy="9144000"/>
  <p:defaultTextStyle>
    <a:defPPr>
      <a:defRPr lang="en-US"/>
    </a:defPPr>
    <a:lvl1pPr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36" userDrawn="1">
          <p15:clr>
            <a:srgbClr val="A4A3A4"/>
          </p15:clr>
        </p15:guide>
        <p15:guide id="2" pos="3024"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hiddenSlides="1" frameSlides="1"/>
  <p:clrMru>
    <a:srgbClr val="9999FF"/>
    <a:srgbClr val="96FF1C"/>
    <a:srgbClr val="41D0DF"/>
    <a:srgbClr val="3F4652"/>
    <a:srgbClr val="DADADA"/>
    <a:srgbClr val="938F8A"/>
    <a:srgbClr val="8B8A8A"/>
    <a:srgbClr val="656566"/>
    <a:srgbClr val="FD9523"/>
    <a:srgbClr val="000093"/>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366" autoAdjust="0"/>
    <p:restoredTop sz="95209" autoAdjust="0"/>
  </p:normalViewPr>
  <p:slideViewPr>
    <p:cSldViewPr snapToGrid="0" snapToObjects="1">
      <p:cViewPr varScale="1">
        <p:scale>
          <a:sx n="117" d="100"/>
          <a:sy n="117" d="100"/>
        </p:scale>
        <p:origin x="752" y="168"/>
      </p:cViewPr>
      <p:guideLst>
        <p:guide orient="horz" pos="2136"/>
        <p:guide pos="3024"/>
      </p:guideLst>
    </p:cSldViewPr>
  </p:slideViewPr>
  <p:notesTextViewPr>
    <p:cViewPr>
      <p:scale>
        <a:sx n="100" d="100"/>
        <a:sy n="100" d="100"/>
      </p:scale>
      <p:origin x="0" y="0"/>
    </p:cViewPr>
  </p:notesTextViewPr>
  <p:sorterViewPr>
    <p:cViewPr>
      <p:scale>
        <a:sx n="167" d="100"/>
        <a:sy n="167" d="100"/>
      </p:scale>
      <p:origin x="0" y="-7134"/>
    </p:cViewPr>
  </p:sorterViewPr>
  <p:notesViewPr>
    <p:cSldViewPr snapToGrid="0" snapToObjects="1">
      <p:cViewPr varScale="1">
        <p:scale>
          <a:sx n="70" d="100"/>
          <a:sy n="70" d="100"/>
        </p:scale>
        <p:origin x="-2240"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viewProps" Target="view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notesMaster" Target="notesMasters/notesMaster1.xml"/><Relationship Id="rId86"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61" Type="http://schemas.openxmlformats.org/officeDocument/2006/relationships/slide" Target="slides/slide59.xml"/><Relationship Id="rId8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862" b="0" i="0" u="none" strike="noStrike" kern="1200" spc="0" baseline="0">
                <a:solidFill>
                  <a:schemeClr val="tx1">
                    <a:lumMod val="65000"/>
                    <a:lumOff val="35000"/>
                  </a:schemeClr>
                </a:solidFill>
                <a:latin typeface="+mn-lt"/>
                <a:ea typeface="+mn-ea"/>
                <a:cs typeface="+mn-cs"/>
              </a:defRPr>
            </a:pPr>
            <a:r>
              <a:rPr lang="en-US"/>
              <a:t>Grade</a:t>
            </a:r>
          </a:p>
        </c:rich>
      </c:tx>
      <c:overlay val="0"/>
      <c:spPr>
        <a:noFill/>
        <a:ln>
          <a:noFill/>
        </a:ln>
        <a:effectLst/>
      </c:spPr>
      <c:txPr>
        <a:bodyPr rot="0" spcFirstLastPara="1" vertOverflow="ellipsis" vert="horz" wrap="square" anchor="ctr" anchorCtr="1"/>
        <a:lstStyle/>
        <a:p>
          <a:pPr>
            <a:defRPr lang="en-US"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Series 1</c:v>
                </c:pt>
              </c:strCache>
            </c:strRef>
          </c:tx>
          <c:spPr>
            <a:ln w="28575" cap="rnd">
              <a:solidFill>
                <a:schemeClr val="accent1"/>
              </a:solidFill>
              <a:round/>
            </a:ln>
            <a:effectLst/>
          </c:spPr>
          <c:marker>
            <c:symbol val="none"/>
          </c:marker>
          <c:cat>
            <c:strRef>
              <c:f>Sheet1!$A$2</c:f>
              <c:strCache>
                <c:ptCount val="1"/>
                <c:pt idx="0">
                  <c:v>John Smith</c:v>
                </c:pt>
              </c:strCache>
            </c:strRef>
          </c:cat>
          <c:val>
            <c:numRef>
              <c:f>Sheet1!$B$2</c:f>
              <c:numCache>
                <c:formatCode>General</c:formatCode>
                <c:ptCount val="1"/>
                <c:pt idx="0">
                  <c:v>89</c:v>
                </c:pt>
              </c:numCache>
            </c:numRef>
          </c:val>
          <c:smooth val="0"/>
          <c:extLst>
            <c:ext xmlns:c16="http://schemas.microsoft.com/office/drawing/2014/chart" uri="{C3380CC4-5D6E-409C-BE32-E72D297353CC}">
              <c16:uniqueId val="{00000000-0C27-C04E-A5E5-C0FD67E84B13}"/>
            </c:ext>
          </c:extLst>
        </c:ser>
        <c:ser>
          <c:idx val="1"/>
          <c:order val="1"/>
          <c:tx>
            <c:strRef>
              <c:f>Sheet1!$C$1</c:f>
              <c:strCache>
                <c:ptCount val="1"/>
                <c:pt idx="0">
                  <c:v>Series 2</c:v>
                </c:pt>
              </c:strCache>
            </c:strRef>
          </c:tx>
          <c:spPr>
            <a:ln w="28575" cap="rnd">
              <a:solidFill>
                <a:schemeClr val="accent2"/>
              </a:solidFill>
              <a:round/>
            </a:ln>
            <a:effectLst/>
          </c:spPr>
          <c:marker>
            <c:symbol val="none"/>
          </c:marker>
          <c:cat>
            <c:strRef>
              <c:f>Sheet1!$A$2</c:f>
              <c:strCache>
                <c:ptCount val="1"/>
                <c:pt idx="0">
                  <c:v>John Smith</c:v>
                </c:pt>
              </c:strCache>
            </c:strRef>
          </c:cat>
          <c:val>
            <c:numRef>
              <c:f>Sheet1!$C$2</c:f>
              <c:numCache>
                <c:formatCode>General</c:formatCode>
                <c:ptCount val="1"/>
              </c:numCache>
            </c:numRef>
          </c:val>
          <c:smooth val="0"/>
          <c:extLst>
            <c:ext xmlns:c16="http://schemas.microsoft.com/office/drawing/2014/chart" uri="{C3380CC4-5D6E-409C-BE32-E72D297353CC}">
              <c16:uniqueId val="{00000001-0C27-C04E-A5E5-C0FD67E84B13}"/>
            </c:ext>
          </c:extLst>
        </c:ser>
        <c:ser>
          <c:idx val="2"/>
          <c:order val="2"/>
          <c:tx>
            <c:strRef>
              <c:f>Sheet1!$D$1</c:f>
              <c:strCache>
                <c:ptCount val="1"/>
                <c:pt idx="0">
                  <c:v>Series 3</c:v>
                </c:pt>
              </c:strCache>
            </c:strRef>
          </c:tx>
          <c:spPr>
            <a:ln w="28575" cap="rnd">
              <a:solidFill>
                <a:schemeClr val="accent3"/>
              </a:solidFill>
              <a:round/>
            </a:ln>
            <a:effectLst/>
          </c:spPr>
          <c:marker>
            <c:symbol val="none"/>
          </c:marker>
          <c:cat>
            <c:strRef>
              <c:f>Sheet1!$A$2</c:f>
              <c:strCache>
                <c:ptCount val="1"/>
                <c:pt idx="0">
                  <c:v>John Smith</c:v>
                </c:pt>
              </c:strCache>
            </c:strRef>
          </c:cat>
          <c:val>
            <c:numRef>
              <c:f>Sheet1!$D$2</c:f>
              <c:numCache>
                <c:formatCode>General</c:formatCode>
                <c:ptCount val="1"/>
                <c:pt idx="0">
                  <c:v>2</c:v>
                </c:pt>
              </c:numCache>
            </c:numRef>
          </c:val>
          <c:smooth val="0"/>
          <c:extLst>
            <c:ext xmlns:c16="http://schemas.microsoft.com/office/drawing/2014/chart" uri="{C3380CC4-5D6E-409C-BE32-E72D297353CC}">
              <c16:uniqueId val="{00000002-0C27-C04E-A5E5-C0FD67E84B13}"/>
            </c:ext>
          </c:extLst>
        </c:ser>
        <c:dLbls>
          <c:showLegendKey val="0"/>
          <c:showVal val="0"/>
          <c:showCatName val="0"/>
          <c:showSerName val="0"/>
          <c:showPercent val="0"/>
          <c:showBubbleSize val="0"/>
        </c:dLbls>
        <c:smooth val="0"/>
        <c:axId val="523337104"/>
        <c:axId val="523337496"/>
      </c:lineChart>
      <c:catAx>
        <c:axId val="5233371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en-US"/>
          </a:p>
        </c:txPr>
        <c:crossAx val="523337496"/>
        <c:crosses val="autoZero"/>
        <c:auto val="1"/>
        <c:lblAlgn val="ctr"/>
        <c:lblOffset val="100"/>
        <c:noMultiLvlLbl val="0"/>
      </c:catAx>
      <c:valAx>
        <c:axId val="523337496"/>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en-US"/>
          </a:p>
        </c:txPr>
        <c:crossAx val="523337104"/>
        <c:crosses val="autoZero"/>
        <c:crossBetween val="between"/>
      </c:valAx>
      <c:spPr>
        <a:noFill/>
        <a:ln>
          <a:noFill/>
        </a:ln>
        <a:effectLst/>
      </c:spPr>
    </c:plotArea>
    <c:plotVisOnly val="1"/>
    <c:dispBlanksAs val="gap"/>
    <c:showDLblsOverMax val="0"/>
  </c:chart>
  <c:spPr>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c:spPr>
  <c:txPr>
    <a:bodyPr/>
    <a:lstStyle/>
    <a:p>
      <a:pPr>
        <a:defRPr lang="en-US"/>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0.08108</cdr:x>
      <cdr:y>0.23628</cdr:y>
    </cdr:from>
    <cdr:to>
      <cdr:x>0.9009</cdr:x>
      <cdr:y>0.9017</cdr:y>
    </cdr:to>
    <cdr:cxnSp macro="">
      <cdr:nvCxnSpPr>
        <cdr:cNvPr id="3" name="Straight Connector 2">
          <a:extLst xmlns:a="http://schemas.openxmlformats.org/drawingml/2006/main">
            <a:ext uri="{FF2B5EF4-FFF2-40B4-BE49-F238E27FC236}">
              <a16:creationId xmlns:a16="http://schemas.microsoft.com/office/drawing/2014/main" id="{593619C2-5C7C-DD4E-B22A-DE7045832840}"/>
            </a:ext>
          </a:extLst>
        </cdr:cNvPr>
        <cdr:cNvCxnSpPr/>
      </cdr:nvCxnSpPr>
      <cdr:spPr>
        <a:xfrm xmlns:a="http://schemas.openxmlformats.org/drawingml/2006/main" flipV="1">
          <a:off x="457200" y="874832"/>
          <a:ext cx="4622800" cy="2463800"/>
        </a:xfrm>
        <a:prstGeom xmlns:a="http://schemas.openxmlformats.org/drawingml/2006/main" prst="line">
          <a:avLst/>
        </a:prstGeom>
        <a:ln xmlns:a="http://schemas.openxmlformats.org/drawingml/2006/main" w="28575">
          <a:solidFill>
            <a:srgbClr val="FFFF00">
              <a:alpha val="60000"/>
            </a:srgb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CE9B47B-B8D6-4F42-84F5-2F2FE763B6F9}" type="datetimeFigureOut">
              <a:rPr lang="en-US" smtClean="0"/>
              <a:t>2/14/22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4B66E92-680F-4E44-96A5-2F3D5597C7D2}" type="slidenum">
              <a:rPr lang="en-US" smtClean="0"/>
              <a:t>‹#›</a:t>
            </a:fld>
            <a:endParaRPr lang="en-US"/>
          </a:p>
        </p:txBody>
      </p:sp>
    </p:spTree>
    <p:extLst>
      <p:ext uri="{BB962C8B-B14F-4D97-AF65-F5344CB8AC3E}">
        <p14:creationId xmlns:p14="http://schemas.microsoft.com/office/powerpoint/2010/main" val="5750946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1D0105-CDB7-EC48-BF11-FCDF3A3C75F9}" type="datetimeFigureOut">
              <a:rPr lang="en-US" smtClean="0"/>
              <a:t>2/14/22</a:t>
            </a:fld>
            <a:endParaRPr lang="en-US"/>
          </a:p>
        </p:txBody>
      </p:sp>
      <p:sp>
        <p:nvSpPr>
          <p:cNvPr id="4" name="Slide Image Placeholder 3"/>
          <p:cNvSpPr>
            <a:spLocks noGrp="1" noRot="1" noChangeAspect="1"/>
          </p:cNvSpPr>
          <p:nvPr>
            <p:ph type="sldImg" idx="2"/>
          </p:nvPr>
        </p:nvSpPr>
        <p:spPr>
          <a:xfrm>
            <a:off x="1028700" y="685800"/>
            <a:ext cx="48006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20EC86-D89F-3946-8EAD-69A568336ECB}" type="slidenum">
              <a:rPr lang="en-US" smtClean="0"/>
              <a:t>‹#›</a:t>
            </a:fld>
            <a:endParaRPr lang="en-US"/>
          </a:p>
        </p:txBody>
      </p:sp>
    </p:spTree>
    <p:extLst>
      <p:ext uri="{BB962C8B-B14F-4D97-AF65-F5344CB8AC3E}">
        <p14:creationId xmlns:p14="http://schemas.microsoft.com/office/powerpoint/2010/main" val="147462848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551680" y="1169931"/>
            <a:ext cx="5055577"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60070" y="533401"/>
            <a:ext cx="6462449" cy="3124201"/>
          </a:xfrm>
        </p:spPr>
        <p:txBody>
          <a:bodyPr anchor="b">
            <a:normAutofit/>
          </a:bodyPr>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60070" y="3843868"/>
            <a:ext cx="5201963"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1A4FBADE-4A6B-3D45-AB6E-E85F0D6C11C1}"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3992C0A-0FF9-A34C-A1AC-0D5DDA0F2180}" type="slidenum">
              <a:rPr lang="en-US" smtClean="0"/>
              <a:pPr>
                <a:defRPr/>
              </a:pPr>
              <a:t>‹#›</a:t>
            </a:fld>
            <a:endParaRPr lang="en-US"/>
          </a:p>
        </p:txBody>
      </p:sp>
    </p:spTree>
    <p:extLst>
      <p:ext uri="{BB962C8B-B14F-4D97-AF65-F5344CB8AC3E}">
        <p14:creationId xmlns:p14="http://schemas.microsoft.com/office/powerpoint/2010/main" val="1002757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63270" y="609600"/>
            <a:ext cx="8177529" cy="5524500"/>
          </a:xfrm>
        </p:spPr>
        <p:txBody>
          <a:bodyPr anchor="t" anchorCtr="0"/>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48978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60070" y="1981200"/>
            <a:ext cx="6722591" cy="2319867"/>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60071" y="4487334"/>
            <a:ext cx="6722590"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E182238D-CA8E-1B4D-8448-82969D01E7F6}"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4B5F1BC-5FB3-3A48-AB88-25F3DB5BACC5}" type="slidenum">
              <a:rPr lang="en-US" smtClean="0"/>
              <a:pPr>
                <a:defRPr/>
              </a:pPr>
              <a:t>‹#›</a:t>
            </a:fld>
            <a:endParaRPr lang="en-US"/>
          </a:p>
        </p:txBody>
      </p:sp>
    </p:spTree>
    <p:extLst>
      <p:ext uri="{BB962C8B-B14F-4D97-AF65-F5344CB8AC3E}">
        <p14:creationId xmlns:p14="http://schemas.microsoft.com/office/powerpoint/2010/main" val="2213256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60071" y="533401"/>
            <a:ext cx="4147465" cy="3767667"/>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895480" y="533400"/>
            <a:ext cx="4145650" cy="37592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62E58EFA-491A-2840-B149-EAAAFBB2A274}" type="datetimeFigureOut">
              <a:rPr lang="en-US" smtClean="0"/>
              <a:pPr>
                <a:defRPr/>
              </a:pPr>
              <a:t>2/14/22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AD05A8A-5946-4749-938B-180CDFCED395}" type="slidenum">
              <a:rPr lang="en-US" smtClean="0"/>
              <a:pPr>
                <a:defRPr/>
              </a:pPr>
              <a:t>‹#›</a:t>
            </a:fld>
            <a:endParaRPr lang="en-US"/>
          </a:p>
        </p:txBody>
      </p:sp>
    </p:spTree>
    <p:extLst>
      <p:ext uri="{BB962C8B-B14F-4D97-AF65-F5344CB8AC3E}">
        <p14:creationId xmlns:p14="http://schemas.microsoft.com/office/powerpoint/2010/main" val="2329156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00101" y="533400"/>
            <a:ext cx="3902709"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60070" y="1143001"/>
            <a:ext cx="4142740" cy="315806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97767" y="566738"/>
            <a:ext cx="3952254"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95481" y="1143000"/>
            <a:ext cx="4154540" cy="314960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04C4E959-540A-534D-A4A3-180F28D84751}" type="datetimeFigureOut">
              <a:rPr lang="en-US" smtClean="0"/>
              <a:pPr>
                <a:defRPr/>
              </a:pPr>
              <a:t>2/14/22</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ECC56F21-1516-0243-9635-B66418B23BC0}" type="slidenum">
              <a:rPr lang="en-US" smtClean="0"/>
              <a:pPr>
                <a:defRPr/>
              </a:pPr>
              <a:t>‹#›</a:t>
            </a:fld>
            <a:endParaRPr lang="en-US"/>
          </a:p>
        </p:txBody>
      </p:sp>
    </p:spTree>
    <p:extLst>
      <p:ext uri="{BB962C8B-B14F-4D97-AF65-F5344CB8AC3E}">
        <p14:creationId xmlns:p14="http://schemas.microsoft.com/office/powerpoint/2010/main" val="521511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5709267E-E9EF-CE4B-B413-F1DFF3DE1063}" type="datetimeFigureOut">
              <a:rPr lang="en-US" smtClean="0"/>
              <a:pPr>
                <a:defRPr/>
              </a:pPr>
              <a:t>2/14/22</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E1382850-F631-C341-B644-C43F9020E7F8}" type="slidenum">
              <a:rPr lang="en-US" smtClean="0"/>
              <a:pPr>
                <a:defRPr/>
              </a:pPr>
              <a:t>‹#›</a:t>
            </a:fld>
            <a:endParaRPr lang="en-US"/>
          </a:p>
        </p:txBody>
      </p:sp>
    </p:spTree>
    <p:extLst>
      <p:ext uri="{BB962C8B-B14F-4D97-AF65-F5344CB8AC3E}">
        <p14:creationId xmlns:p14="http://schemas.microsoft.com/office/powerpoint/2010/main" val="1007189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8D31D61-47C8-244E-A85A-5FCD497CE03F}" type="datetimeFigureOut">
              <a:rPr lang="en-US" smtClean="0"/>
              <a:pPr>
                <a:defRPr/>
              </a:pPr>
              <a:t>2/14/22</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816019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89600" y="533400"/>
            <a:ext cx="3360420" cy="1524000"/>
          </a:xfrm>
        </p:spPr>
        <p:txBody>
          <a:bodyPr anchor="b">
            <a:normAutofit/>
          </a:bodyPr>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60069" y="533400"/>
            <a:ext cx="4660693" cy="54864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689600" y="2209803"/>
            <a:ext cx="336042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C9397F7C-36A0-3C46-9A9D-94AB2FFE6C16}" type="datetimeFigureOut">
              <a:rPr lang="en-US" smtClean="0"/>
              <a:pPr>
                <a:defRPr/>
              </a:pPr>
              <a:t>2/14/22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2FAE6C3-AE25-884B-A5E3-8A4BF7CC3449}" type="slidenum">
              <a:rPr lang="en-US" smtClean="0"/>
              <a:pPr>
                <a:defRPr/>
              </a:pPr>
              <a:t>‹#›</a:t>
            </a:fld>
            <a:endParaRPr lang="en-US"/>
          </a:p>
        </p:txBody>
      </p:sp>
    </p:spTree>
    <p:extLst>
      <p:ext uri="{BB962C8B-B14F-4D97-AF65-F5344CB8AC3E}">
        <p14:creationId xmlns:p14="http://schemas.microsoft.com/office/powerpoint/2010/main" val="342937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0590" y="1447800"/>
            <a:ext cx="3741421" cy="1143000"/>
          </a:xfrm>
        </p:spPr>
        <p:txBody>
          <a:bodyPr anchor="b">
            <a:normAutofit/>
          </a:bodyPr>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800100" y="914400"/>
            <a:ext cx="3445023"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0829" y="2743200"/>
            <a:ext cx="3742434"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D8DC4F2F-A44A-E541-848D-B9A18486BC04}" type="datetimeFigureOut">
              <a:rPr lang="en-US" smtClean="0"/>
              <a:pPr>
                <a:defRPr/>
              </a:pPr>
              <a:t>2/14/22</a:t>
            </a:fld>
            <a:endParaRPr lang="en-US"/>
          </a:p>
        </p:txBody>
      </p:sp>
      <p:sp>
        <p:nvSpPr>
          <p:cNvPr id="6" name="Footer Placeholder 5"/>
          <p:cNvSpPr>
            <a:spLocks noGrp="1"/>
          </p:cNvSpPr>
          <p:nvPr>
            <p:ph type="ftr" sz="quarter" idx="11"/>
          </p:nvPr>
        </p:nvSpPr>
        <p:spPr>
          <a:xfrm>
            <a:off x="560070" y="6172201"/>
            <a:ext cx="6102310" cy="365125"/>
          </a:xfrm>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9B264700-F79C-3840-AB98-64CA26E99D6C}" type="slidenum">
              <a:rPr lang="en-US" smtClean="0"/>
              <a:pPr>
                <a:defRPr/>
              </a:pPr>
              <a:t>‹#›</a:t>
            </a:fld>
            <a:endParaRPr lang="en-US"/>
          </a:p>
        </p:txBody>
      </p:sp>
    </p:spTree>
    <p:extLst>
      <p:ext uri="{BB962C8B-B14F-4D97-AF65-F5344CB8AC3E}">
        <p14:creationId xmlns:p14="http://schemas.microsoft.com/office/powerpoint/2010/main" val="66440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60070" y="533400"/>
            <a:ext cx="848106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9" name="Text Placeholder 9"/>
          <p:cNvSpPr>
            <a:spLocks noGrp="1"/>
          </p:cNvSpPr>
          <p:nvPr>
            <p:ph type="body" sz="quarter" idx="14"/>
          </p:nvPr>
        </p:nvSpPr>
        <p:spPr>
          <a:xfrm>
            <a:off x="800102" y="3843867"/>
            <a:ext cx="7645399"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78D31D61-47C8-244E-A85A-5FCD497CE03F}" type="datetimeFigureOut">
              <a:rPr lang="en-US" smtClean="0"/>
              <a:pPr>
                <a:defRPr/>
              </a:pPr>
              <a:t>2/14/22</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937274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60070" y="533400"/>
            <a:ext cx="8481060" cy="2895600"/>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60070" y="4114800"/>
            <a:ext cx="6702730"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1208895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9098" y="533400"/>
            <a:ext cx="7202776"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20141" y="3429000"/>
            <a:ext cx="6722590"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60071" y="4301070"/>
            <a:ext cx="6701479"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
        <p:nvSpPr>
          <p:cNvPr id="14" name="TextBox 13"/>
          <p:cNvSpPr txBox="1"/>
          <p:nvPr/>
        </p:nvSpPr>
        <p:spPr>
          <a:xfrm>
            <a:off x="240031" y="710624"/>
            <a:ext cx="480185"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8081011" y="2768601"/>
            <a:ext cx="480185"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813444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60071" y="3429000"/>
            <a:ext cx="6701479" cy="16974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60070" y="5132981"/>
            <a:ext cx="6702730"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1868953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99098" y="533400"/>
            <a:ext cx="7202775"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60071" y="3886200"/>
            <a:ext cx="6701479"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60070" y="4953000"/>
            <a:ext cx="6701478"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
        <p:nvSpPr>
          <p:cNvPr id="14" name="TextBox 13"/>
          <p:cNvSpPr txBox="1"/>
          <p:nvPr/>
        </p:nvSpPr>
        <p:spPr>
          <a:xfrm>
            <a:off x="240031" y="710624"/>
            <a:ext cx="480185"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8081011" y="2768601"/>
            <a:ext cx="480185"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0215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60070" y="533400"/>
            <a:ext cx="7901941" cy="2895600"/>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560071" y="3928534"/>
            <a:ext cx="6701479"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60070" y="4766736"/>
            <a:ext cx="6701478"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3760180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60071" y="533401"/>
            <a:ext cx="6882610" cy="376767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089F6108-7BB1-C540-886E-2EB400D67D8C}"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046E75C-FC3E-8243-9646-692398AF84D2}" type="slidenum">
              <a:rPr lang="en-US" smtClean="0"/>
              <a:pPr>
                <a:defRPr/>
              </a:pPr>
              <a:t>‹#›</a:t>
            </a:fld>
            <a:endParaRPr lang="en-US"/>
          </a:p>
        </p:txBody>
      </p:sp>
    </p:spTree>
    <p:extLst>
      <p:ext uri="{BB962C8B-B14F-4D97-AF65-F5344CB8AC3E}">
        <p14:creationId xmlns:p14="http://schemas.microsoft.com/office/powerpoint/2010/main" val="289591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4726" y="533400"/>
            <a:ext cx="2146404" cy="4419600"/>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60070" y="533400"/>
            <a:ext cx="6142513" cy="5486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01339DCF-3E95-AC4A-A69E-E3D8EEA63D76}" type="datetimeFigureOut">
              <a:rPr lang="en-US" smtClean="0"/>
              <a:pPr>
                <a:defRPr/>
              </a:pPr>
              <a:t>2/14/22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EBCB387-67FB-3D4C-9F2C-6A8C745A0AE4}" type="slidenum">
              <a:rPr lang="en-US" smtClean="0"/>
              <a:pPr>
                <a:defRPr/>
              </a:pPr>
              <a:t>‹#›</a:t>
            </a:fld>
            <a:endParaRPr lang="en-US"/>
          </a:p>
        </p:txBody>
      </p:sp>
    </p:spTree>
    <p:extLst>
      <p:ext uri="{BB962C8B-B14F-4D97-AF65-F5344CB8AC3E}">
        <p14:creationId xmlns:p14="http://schemas.microsoft.com/office/powerpoint/2010/main" val="1250812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18499" y="467786"/>
            <a:ext cx="8691937" cy="626100"/>
          </a:xfrm>
        </p:spPr>
        <p:txBody>
          <a:bodyPr/>
          <a:lstStyle/>
          <a:p>
            <a:r>
              <a:rPr lang="en-US"/>
              <a:t>Click to edit Master title style</a:t>
            </a:r>
            <a:endParaRPr lang="en-US" dirty="0"/>
          </a:p>
        </p:txBody>
      </p:sp>
      <p:sp>
        <p:nvSpPr>
          <p:cNvPr id="7" name="Content Placeholder 2"/>
          <p:cNvSpPr>
            <a:spLocks noGrp="1"/>
          </p:cNvSpPr>
          <p:nvPr>
            <p:ph idx="1"/>
          </p:nvPr>
        </p:nvSpPr>
        <p:spPr>
          <a:xfrm>
            <a:off x="508698" y="1582219"/>
            <a:ext cx="8501738" cy="4273193"/>
          </a:xfrm>
        </p:spPr>
        <p:txBody>
          <a:bodyPr anchor="t">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26782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00150" y="1122363"/>
            <a:ext cx="72009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00150" y="3602038"/>
            <a:ext cx="72009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41443104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095055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638" y="1709738"/>
            <a:ext cx="82804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55638" y="4589463"/>
            <a:ext cx="82804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35403636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60400" y="1825625"/>
            <a:ext cx="40640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6800" y="1825625"/>
            <a:ext cx="40640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718061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988" y="365125"/>
            <a:ext cx="8280400" cy="1325563"/>
          </a:xfrm>
        </p:spPr>
        <p:txBody>
          <a:bodyPr/>
          <a:lstStyle/>
          <a:p>
            <a:r>
              <a:rPr lang="en-US"/>
              <a:t>Click to edit Master title style</a:t>
            </a:r>
          </a:p>
        </p:txBody>
      </p:sp>
      <p:sp>
        <p:nvSpPr>
          <p:cNvPr id="3" name="Text Placeholder 2"/>
          <p:cNvSpPr>
            <a:spLocks noGrp="1"/>
          </p:cNvSpPr>
          <p:nvPr>
            <p:ph type="body" idx="1"/>
          </p:nvPr>
        </p:nvSpPr>
        <p:spPr>
          <a:xfrm>
            <a:off x="661988" y="1681163"/>
            <a:ext cx="406082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61988" y="2505075"/>
            <a:ext cx="406082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60925" y="1681163"/>
            <a:ext cx="408146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60925" y="2505075"/>
            <a:ext cx="408146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8" name="Footer Placeholder 7"/>
          <p:cNvSpPr>
            <a:spLocks noGrp="1"/>
          </p:cNvSpPr>
          <p:nvPr>
            <p:ph type="ftr" sz="quarter" idx="11"/>
          </p:nvPr>
        </p:nvSpPr>
        <p:spPr>
          <a:xfrm>
            <a:off x="3179763" y="6356350"/>
            <a:ext cx="3241675"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966749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4" name="Footer Placeholder 3"/>
          <p:cNvSpPr>
            <a:spLocks noGrp="1"/>
          </p:cNvSpPr>
          <p:nvPr>
            <p:ph type="ftr" sz="quarter" idx="11"/>
          </p:nvPr>
        </p:nvSpPr>
        <p:spPr>
          <a:xfrm>
            <a:off x="3179763" y="6356350"/>
            <a:ext cx="3241675"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1073523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3" name="Footer Placeholder 2"/>
          <p:cNvSpPr>
            <a:spLocks noGrp="1"/>
          </p:cNvSpPr>
          <p:nvPr>
            <p:ph type="ftr" sz="quarter" idx="11"/>
          </p:nvPr>
        </p:nvSpPr>
        <p:spPr>
          <a:xfrm>
            <a:off x="3179763" y="6356350"/>
            <a:ext cx="3241675"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15666740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988" y="457200"/>
            <a:ext cx="309562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081463" y="987425"/>
            <a:ext cx="486092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61988" y="2057400"/>
            <a:ext cx="30956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769443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988" y="457200"/>
            <a:ext cx="309562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4081463" y="987425"/>
            <a:ext cx="486092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61988" y="2057400"/>
            <a:ext cx="30956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5792084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16209716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700" y="365125"/>
            <a:ext cx="20701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365125"/>
            <a:ext cx="60579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2/14/22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93015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7000"/>
                <a:hueMod val="92000"/>
                <a:satMod val="169000"/>
                <a:lumMod val="164000"/>
              </a:schemeClr>
            </a:gs>
            <a:gs pos="0">
              <a:srgbClr val="484B51"/>
            </a:gs>
            <a:gs pos="16000">
              <a:schemeClr val="bg2">
                <a:tint val="97000"/>
                <a:hueMod val="92000"/>
                <a:satMod val="169000"/>
                <a:lumMod val="164000"/>
              </a:schemeClr>
            </a:gs>
            <a:gs pos="60000">
              <a:srgbClr val="002060"/>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7004209" y="3894668"/>
            <a:ext cx="2593979"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60071" y="4495800"/>
            <a:ext cx="6882610"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60071" y="533401"/>
            <a:ext cx="6882610" cy="376767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01758" y="6172204"/>
            <a:ext cx="1260486"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fld id="{78D31D61-47C8-244E-A85A-5FCD497CE03F}" type="datetimeFigureOut">
              <a:rPr lang="en-US" smtClean="0"/>
              <a:pPr>
                <a:defRPr/>
              </a:pPr>
              <a:t>2/14/22</a:t>
            </a:fld>
            <a:endParaRPr lang="en-US"/>
          </a:p>
        </p:txBody>
      </p:sp>
      <p:sp>
        <p:nvSpPr>
          <p:cNvPr id="5" name="Footer Placeholder 4"/>
          <p:cNvSpPr>
            <a:spLocks noGrp="1"/>
          </p:cNvSpPr>
          <p:nvPr>
            <p:ph type="ftr" sz="quarter" idx="3"/>
          </p:nvPr>
        </p:nvSpPr>
        <p:spPr>
          <a:xfrm>
            <a:off x="560070" y="6172201"/>
            <a:ext cx="610231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US"/>
          </a:p>
        </p:txBody>
      </p:sp>
      <p:sp>
        <p:nvSpPr>
          <p:cNvPr id="6" name="Slide Number Placeholder 5"/>
          <p:cNvSpPr>
            <a:spLocks noGrp="1"/>
          </p:cNvSpPr>
          <p:nvPr>
            <p:ph type="sldNum" sz="quarter" idx="4"/>
          </p:nvPr>
        </p:nvSpPr>
        <p:spPr>
          <a:xfrm>
            <a:off x="8163148" y="5578479"/>
            <a:ext cx="899752"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297436454"/>
      </p:ext>
    </p:extLst>
  </p:cSld>
  <p:clrMap bg1="dk1" tx1="lt1" bg2="dk2" tx2="lt2" accent1="accent1" accent2="accent2" accent3="accent3" accent4="accent4" accent5="accent5" accent6="accent6" hlink="hlink" folHlink="folHlink"/>
  <p:sldLayoutIdLst>
    <p:sldLayoutId id="2147484706" r:id="rId1"/>
    <p:sldLayoutId id="2147484707" r:id="rId2"/>
    <p:sldLayoutId id="2147484708" r:id="rId3"/>
    <p:sldLayoutId id="2147484709" r:id="rId4"/>
    <p:sldLayoutId id="2147484710" r:id="rId5"/>
    <p:sldLayoutId id="2147484711" r:id="rId6"/>
    <p:sldLayoutId id="2147484712" r:id="rId7"/>
    <p:sldLayoutId id="2147484713" r:id="rId8"/>
    <p:sldLayoutId id="2147484714" r:id="rId9"/>
    <p:sldLayoutId id="2147484715" r:id="rId10"/>
    <p:sldLayoutId id="2147484716" r:id="rId11"/>
    <p:sldLayoutId id="2147484717" r:id="rId12"/>
    <p:sldLayoutId id="2147484718" r:id="rId13"/>
    <p:sldLayoutId id="2147484719" r:id="rId14"/>
    <p:sldLayoutId id="2147484720" r:id="rId15"/>
    <p:sldLayoutId id="2147484721" r:id="rId16"/>
    <p:sldLayoutId id="2147484722" r:id="rId17"/>
    <p:sldLayoutId id="2147484563" r:id="rId18"/>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2">
                <a:tint val="97000"/>
                <a:hueMod val="92000"/>
                <a:satMod val="169000"/>
                <a:lumMod val="164000"/>
              </a:schemeClr>
            </a:gs>
            <a:gs pos="0">
              <a:srgbClr val="484B51"/>
            </a:gs>
            <a:gs pos="16000">
              <a:schemeClr val="bg2">
                <a:tint val="97000"/>
                <a:hueMod val="92000"/>
                <a:satMod val="169000"/>
                <a:lumMod val="164000"/>
              </a:schemeClr>
            </a:gs>
            <a:gs pos="60000">
              <a:srgbClr val="002060"/>
            </a:gs>
          </a:gsLst>
          <a:lin ang="612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400" y="365125"/>
            <a:ext cx="82804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60400" y="1825625"/>
            <a:ext cx="82804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99316177"/>
      </p:ext>
    </p:extLst>
  </p:cSld>
  <p:clrMap bg1="lt1" tx1="dk1" bg2="lt2" tx2="dk2" accent1="accent1" accent2="accent2" accent3="accent3" accent4="accent4" accent5="accent5" accent6="accent6" hlink="hlink" folHlink="folHlink"/>
  <p:sldLayoutIdLst>
    <p:sldLayoutId id="2147484724" r:id="rId1"/>
    <p:sldLayoutId id="2147484725" r:id="rId2"/>
    <p:sldLayoutId id="2147484726" r:id="rId3"/>
    <p:sldLayoutId id="2147484727" r:id="rId4"/>
    <p:sldLayoutId id="2147484728" r:id="rId5"/>
    <p:sldLayoutId id="2147484729" r:id="rId6"/>
    <p:sldLayoutId id="2147484730" r:id="rId7"/>
    <p:sldLayoutId id="2147484731" r:id="rId8"/>
    <p:sldLayoutId id="2147484732" r:id="rId9"/>
    <p:sldLayoutId id="2147484733" r:id="rId10"/>
    <p:sldLayoutId id="2147484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8.xml"/><Relationship Id="rId5" Type="http://schemas.openxmlformats.org/officeDocument/2006/relationships/hyperlink" Target="http://www.ttnews.com/articles/cartoontemplate.aspx?Cartoonid=292" TargetMode="Externa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ideo" Target="https://www.youtube.com/v/SD8Vb8A-kKE?hl=en_US&amp;version=3&amp;rel=0" TargetMode="External"/><Relationship Id="rId5" Type="http://schemas.openxmlformats.org/officeDocument/2006/relationships/image" Target="../media/image20.png"/><Relationship Id="rId4" Type="http://schemas.openxmlformats.org/officeDocument/2006/relationships/hyperlink" Target="http://www.youtube.com/watch?v=SD8Vb8A-kKE"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ideo" Target="https://www.youtube.com/v/Mbd-wT0aMQ0?version=3&amp;hl=en_US&amp;rel=0" TargetMode="Externa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ideo" Target="https://www.youtube.com/v/zTa0xTu9Yv4?version=3&amp;hl=en_US&amp;rel=0" TargetMode="External"/><Relationship Id="rId5" Type="http://schemas.openxmlformats.org/officeDocument/2006/relationships/image" Target="../media/image20.png"/><Relationship Id="rId4" Type="http://schemas.openxmlformats.org/officeDocument/2006/relationships/hyperlink" Target="http://www.youtube.com/watch?v=zTa0xTu9Yv4"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cimt.plymouth.ac.uk/projects/mepres/book7/bk7i15/bk7_15i1.htm" TargetMode="External"/><Relationship Id="rId2" Type="http://schemas.openxmlformats.org/officeDocument/2006/relationships/hyperlink" Target="http://www.hadley.edu/resources_list_detail.asp?resourceid=9" TargetMode="Externa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4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8" Type="http://schemas.openxmlformats.org/officeDocument/2006/relationships/image" Target="../media/image27.png"/><Relationship Id="rId13" Type="http://schemas.microsoft.com/office/2007/relationships/hdphoto" Target="../media/hdphoto9.wdp"/><Relationship Id="rId3" Type="http://schemas.microsoft.com/office/2007/relationships/hdphoto" Target="../media/hdphoto4.wdp"/><Relationship Id="rId7" Type="http://schemas.microsoft.com/office/2007/relationships/hdphoto" Target="../media/hdphoto6.wdp"/><Relationship Id="rId12"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18.xml"/><Relationship Id="rId6" Type="http://schemas.openxmlformats.org/officeDocument/2006/relationships/image" Target="../media/image26.png"/><Relationship Id="rId11" Type="http://schemas.microsoft.com/office/2007/relationships/hdphoto" Target="../media/hdphoto8.wdp"/><Relationship Id="rId5" Type="http://schemas.microsoft.com/office/2007/relationships/hdphoto" Target="../media/hdphoto5.wdp"/><Relationship Id="rId10" Type="http://schemas.openxmlformats.org/officeDocument/2006/relationships/image" Target="../media/image28.png"/><Relationship Id="rId4" Type="http://schemas.openxmlformats.org/officeDocument/2006/relationships/image" Target="../media/image25.png"/><Relationship Id="rId9" Type="http://schemas.microsoft.com/office/2007/relationships/hdphoto" Target="../media/hdphoto7.wdp"/></Relationships>
</file>

<file path=ppt/slides/_rels/slide5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hyperlink" Target="http://www.mathsisfun.com/gradient.html." TargetMode="Externa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8.xml"/><Relationship Id="rId6" Type="http://schemas.openxmlformats.org/officeDocument/2006/relationships/image" Target="../media/image33.jpeg"/><Relationship Id="rId5" Type="http://schemas.microsoft.com/office/2007/relationships/hdphoto" Target="../media/hdphoto10.wdp"/><Relationship Id="rId4" Type="http://schemas.openxmlformats.org/officeDocument/2006/relationships/image" Target="../media/image32.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3" Type="http://schemas.openxmlformats.org/officeDocument/2006/relationships/hyperlink" Target="http://www2.palomar.edu/pages/atrc/2013/09/17/how-to-embed-youtube-video-in-powerpoint-2013/" TargetMode="External"/><Relationship Id="rId2" Type="http://schemas.openxmlformats.org/officeDocument/2006/relationships/slideLayout" Target="../slideLayouts/slideLayout7.xml"/><Relationship Id="rId1" Type="http://schemas.openxmlformats.org/officeDocument/2006/relationships/video" Target="https://www.youtube.com/v/BUGD0Q5CNnI?version=3&amp;hl=en_US&amp;rel=0" TargetMode="Externa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www.youtube.com/watch?v=BUGD0Q5CNnI"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www.google.com/search?q=math+11+apprenticeship+marsh&amp;ie=utf-8&amp;oe=utf-8" TargetMode="External"/><Relationship Id="rId7" Type="http://schemas.openxmlformats.org/officeDocument/2006/relationships/hyperlink" Target="Handouts/Gradients/rise_over_run_S.pdf" TargetMode="External"/><Relationship Id="rId2" Type="http://schemas.openxmlformats.org/officeDocument/2006/relationships/hyperlink" Target="Handouts/Gradients/Fractions%20Review.pdf" TargetMode="External"/><Relationship Id="rId1" Type="http://schemas.openxmlformats.org/officeDocument/2006/relationships/slideLayout" Target="../slideLayouts/slideLayout18.xml"/><Relationship Id="rId6" Type="http://schemas.openxmlformats.org/officeDocument/2006/relationships/hyperlink" Target="Handouts/Gradients/stepsworksheet.pdf" TargetMode="External"/><Relationship Id="rId5" Type="http://schemas.openxmlformats.org/officeDocument/2006/relationships/hyperlink" Target="Handouts/Gradients/SlopeWorksheetwithAnswers.pdf" TargetMode="External"/><Relationship Id="rId4" Type="http://schemas.openxmlformats.org/officeDocument/2006/relationships/hyperlink" Target="Handouts/Gradients/SlopeWorksheet.pdf" TargetMode="External"/></Relationships>
</file>

<file path=ppt/slides/_rels/slide6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athopenref.com/arctan.html"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hyperlink" Target="http://www.rapidtables.com/calc/math/Arctan_Calculator.htm"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blocklayer.com/riserun.aspx" TargetMode="External"/><Relationship Id="rId1" Type="http://schemas.openxmlformats.org/officeDocument/2006/relationships/slideLayout" Target="../slideLayouts/slideLayout18.xml"/><Relationship Id="rId4" Type="http://schemas.microsoft.com/office/2007/relationships/hdphoto" Target="../media/hdphoto11.wdp"/></Relationships>
</file>

<file path=ppt/slides/_rels/slide7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pole-barn.info/roof-pitch.html"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hyperlink" Target="http://www.1728.org/gradient.htm"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hyperlink" Target="JQuizzes/Gradients/index.htm"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7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hyperlink" Target="http://www.office.microsoft.com/" TargetMode="External"/><Relationship Id="rId2" Type="http://schemas.openxmlformats.org/officeDocument/2006/relationships/hyperlink" Target="http://www.clipart.com/" TargetMode="Externa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hyperlink" Target="http://www.ttnew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tint val="97000"/>
                <a:hueMod val="92000"/>
                <a:satMod val="169000"/>
                <a:lumMod val="164000"/>
              </a:schemeClr>
            </a:gs>
            <a:gs pos="0">
              <a:srgbClr val="484B51"/>
            </a:gs>
            <a:gs pos="16000">
              <a:schemeClr val="bg2">
                <a:tint val="97000"/>
                <a:hueMod val="92000"/>
                <a:satMod val="169000"/>
                <a:lumMod val="164000"/>
              </a:schemeClr>
            </a:gs>
            <a:gs pos="60000">
              <a:schemeClr val="bg1"/>
            </a:gs>
          </a:gsLst>
          <a:lin ang="612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62231" y="0"/>
            <a:ext cx="8174886" cy="1652569"/>
          </a:xfrm>
        </p:spPr>
        <p:txBody>
          <a:bodyPr rtlCol="0">
            <a:noAutofit/>
          </a:bodyPr>
          <a:lstStyle/>
          <a:p>
            <a:pPr algn="ctr">
              <a:defRPr/>
            </a:pPr>
            <a:br>
              <a:rPr lang="en-US" sz="4800" dirty="0"/>
            </a:br>
            <a:r>
              <a:rPr lang="en-US" sz="4800" dirty="0"/>
              <a:t>Math and terminology for future Truckers</a:t>
            </a:r>
          </a:p>
        </p:txBody>
      </p:sp>
      <p:sp>
        <p:nvSpPr>
          <p:cNvPr id="3" name="Subtitle 2"/>
          <p:cNvSpPr>
            <a:spLocks noGrp="1"/>
          </p:cNvSpPr>
          <p:nvPr>
            <p:ph type="subTitle" idx="1"/>
          </p:nvPr>
        </p:nvSpPr>
        <p:spPr>
          <a:xfrm>
            <a:off x="562231" y="5057816"/>
            <a:ext cx="8530486" cy="1208084"/>
          </a:xfrm>
        </p:spPr>
        <p:txBody>
          <a:bodyPr rtlCol="0">
            <a:noAutofit/>
          </a:bodyPr>
          <a:lstStyle/>
          <a:p>
            <a:pPr algn="ctr">
              <a:spcAft>
                <a:spcPts val="0"/>
              </a:spcAft>
              <a:defRPr/>
            </a:pPr>
            <a:r>
              <a:rPr lang="en-US" dirty="0">
                <a:solidFill>
                  <a:schemeClr val="tx1"/>
                </a:solidFill>
              </a:rPr>
              <a:t>Unit 2: Slopes and Gradients</a:t>
            </a:r>
          </a:p>
          <a:p>
            <a:pPr algn="ctr">
              <a:spcAft>
                <a:spcPts val="0"/>
              </a:spcAft>
              <a:defRPr/>
            </a:pPr>
            <a:r>
              <a:rPr lang="en-US" dirty="0">
                <a:solidFill>
                  <a:schemeClr val="tx1"/>
                </a:solidFill>
              </a:rPr>
              <a:t>Note: You will need to know how to measure angles for this unit. To review how to measure angles, ask for Unit 1: Measuring Angles </a:t>
            </a:r>
          </a:p>
        </p:txBody>
      </p:sp>
      <p:sp>
        <p:nvSpPr>
          <p:cNvPr id="5" name="TextBox 4"/>
          <p:cNvSpPr txBox="1"/>
          <p:nvPr/>
        </p:nvSpPr>
        <p:spPr>
          <a:xfrm>
            <a:off x="5796431" y="9498716"/>
            <a:ext cx="3296286" cy="237757"/>
          </a:xfrm>
          <a:prstGeom prst="rect">
            <a:avLst/>
          </a:prstGeom>
          <a:noFill/>
        </p:spPr>
        <p:txBody>
          <a:bodyPr wrap="square" rtlCol="0">
            <a:spAutoFit/>
          </a:bodyPr>
          <a:lstStyle/>
          <a:p>
            <a:r>
              <a:rPr lang="en-US" sz="945" dirty="0">
                <a:latin typeface="Lucida Grande"/>
                <a:ea typeface="Lucida Grande"/>
                <a:cs typeface="Lucida Grande"/>
              </a:rPr>
              <a:t>© Utah State University-Eastern Campus: Blanding, 2014</a:t>
            </a:r>
            <a:endParaRPr lang="en-US" sz="945" dirty="0">
              <a:latin typeface="Wingdings" charset="2"/>
              <a:cs typeface="Wingdings" charset="2"/>
            </a:endParaRPr>
          </a:p>
        </p:txBody>
      </p:sp>
      <p:pic>
        <p:nvPicPr>
          <p:cNvPr id="2050" name="Picture 2" descr="http://images.clipart.com/thb/thb11/PH/images/39201002.thb.jpg?10016368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2979" y="1621128"/>
            <a:ext cx="4968989" cy="3279532"/>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3453145" y="6199939"/>
            <a:ext cx="5454044" cy="393700"/>
            <a:chOff x="3453145" y="6199939"/>
            <a:chExt cx="5454044" cy="393700"/>
          </a:xfrm>
        </p:grpSpPr>
        <p:sp>
          <p:nvSpPr>
            <p:cNvPr id="6" name="TextBox 5"/>
            <p:cNvSpPr txBox="1"/>
            <p:nvPr/>
          </p:nvSpPr>
          <p:spPr>
            <a:xfrm>
              <a:off x="3453145" y="6289067"/>
              <a:ext cx="4336444" cy="215444"/>
            </a:xfrm>
            <a:prstGeom prst="rect">
              <a:avLst/>
            </a:prstGeom>
            <a:noFill/>
          </p:spPr>
          <p:txBody>
            <a:bodyPr wrap="none" rtlCol="0">
              <a:spAutoFit/>
            </a:bodyPr>
            <a:lstStyle/>
            <a:p>
              <a:r>
                <a:rPr lang="en-US" sz="800" dirty="0">
                  <a:solidFill>
                    <a:schemeClr val="tx2"/>
                  </a:solidFill>
                  <a:latin typeface="+mn-lt"/>
                  <a:ea typeface="+mn-ea"/>
                  <a:cs typeface="+mn-cs"/>
                </a:rPr>
                <a:t>Created by Leecy Wise for Utah State University-Eastern Campus, Blanding, UT, 2014</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9589" y="6199939"/>
              <a:ext cx="1117600" cy="393700"/>
            </a:xfrm>
            <a:prstGeom prst="rect">
              <a:avLst/>
            </a:prstGeom>
          </p:spPr>
        </p:pic>
      </p:gr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76716" y="93278"/>
            <a:ext cx="6701600" cy="6117992"/>
          </a:xfrm>
        </p:spPr>
        <p:txBody>
          <a:bodyPr>
            <a:normAutofit/>
          </a:bodyPr>
          <a:lstStyle/>
          <a:p>
            <a:pPr marL="0" indent="0">
              <a:buNone/>
            </a:pPr>
            <a:r>
              <a:rPr lang="en-US" sz="3200" dirty="0"/>
              <a:t>Please use your mouse to click through each slide. That will allow animations and quizzes to play correctly. </a:t>
            </a:r>
          </a:p>
          <a:p>
            <a:pPr marL="0" indent="0">
              <a:buNone/>
            </a:pPr>
            <a:endParaRPr lang="en-US" sz="1600" dirty="0"/>
          </a:p>
          <a:p>
            <a:pPr marL="0" indent="0">
              <a:buNone/>
            </a:pPr>
            <a:r>
              <a:rPr lang="en-US" sz="3200" dirty="0"/>
              <a:t>Use the back arrow key on your keyboard or the back arrow icon at the bottom left part of each slide to move to previous slides.  </a:t>
            </a:r>
          </a:p>
        </p:txBody>
      </p:sp>
      <p:pic>
        <p:nvPicPr>
          <p:cNvPr id="1026" name="Picture 2" descr="http://downloads.clipart.com/19849903.png?t=1407690957&amp;h=50f9cf85599445aef3bd70511740de95&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0990" y="437660"/>
            <a:ext cx="1790058" cy="1138477"/>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6463212" y="2785940"/>
            <a:ext cx="3137988" cy="1898483"/>
            <a:chOff x="6463212" y="2785940"/>
            <a:chExt cx="3137988" cy="1898483"/>
          </a:xfrm>
        </p:grpSpPr>
        <p:pic>
          <p:nvPicPr>
            <p:cNvPr id="1028" name="Picture 4" descr="http://images.clipart.com/thb/thb3/stock_01F/office_2/719522.thb.jpg?c08a7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3212" y="2785940"/>
              <a:ext cx="3137988" cy="1898483"/>
            </a:xfrm>
            <a:prstGeom prst="rect">
              <a:avLst/>
            </a:prstGeom>
            <a:noFill/>
            <a:extLst>
              <a:ext uri="{909E8E84-426E-40DD-AFC4-6F175D3DCCD1}">
                <a14:hiddenFill xmlns:a14="http://schemas.microsoft.com/office/drawing/2010/main">
                  <a:solidFill>
                    <a:srgbClr val="FFFFFF"/>
                  </a:solidFill>
                </a14:hiddenFill>
              </a:ext>
            </a:extLst>
          </p:spPr>
        </p:pic>
        <p:sp>
          <p:nvSpPr>
            <p:cNvPr id="7" name="Right Arrow 6"/>
            <p:cNvSpPr/>
            <p:nvPr/>
          </p:nvSpPr>
          <p:spPr>
            <a:xfrm rot="15357972">
              <a:off x="8329187" y="4064258"/>
              <a:ext cx="348916" cy="1925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ight Arrow 7"/>
          <p:cNvSpPr/>
          <p:nvPr/>
        </p:nvSpPr>
        <p:spPr>
          <a:xfrm rot="5400000">
            <a:off x="-54163" y="6289476"/>
            <a:ext cx="348916" cy="1925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76716" y="5795771"/>
            <a:ext cx="1720526" cy="830997"/>
          </a:xfrm>
          <a:prstGeom prst="rect">
            <a:avLst/>
          </a:prstGeom>
          <a:noFill/>
        </p:spPr>
        <p:txBody>
          <a:bodyPr wrap="square" rtlCol="0">
            <a:spAutoFit/>
          </a:bodyPr>
          <a:lstStyle/>
          <a:p>
            <a:r>
              <a:rPr lang="en-US" sz="1600" dirty="0">
                <a:solidFill>
                  <a:schemeClr val="tx2"/>
                </a:solidFill>
                <a:latin typeface="+mn-lt"/>
                <a:ea typeface="+mn-ea"/>
                <a:cs typeface="+mn-cs"/>
              </a:rPr>
              <a:t>Move your cursor  here to use back arrow</a:t>
            </a:r>
          </a:p>
        </p:txBody>
      </p:sp>
    </p:spTree>
    <p:extLst>
      <p:ext uri="{BB962C8B-B14F-4D97-AF65-F5344CB8AC3E}">
        <p14:creationId xmlns:p14="http://schemas.microsoft.com/office/powerpoint/2010/main" val="2386779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t>Road humor</a:t>
            </a:r>
          </a:p>
        </p:txBody>
      </p:sp>
      <p:sp>
        <p:nvSpPr>
          <p:cNvPr id="5" name="Content Placeholder 4"/>
          <p:cNvSpPr>
            <a:spLocks noGrp="1"/>
          </p:cNvSpPr>
          <p:nvPr>
            <p:ph idx="1"/>
          </p:nvPr>
        </p:nvSpPr>
        <p:spPr>
          <a:xfrm>
            <a:off x="634428" y="1172423"/>
            <a:ext cx="7789482" cy="3915611"/>
          </a:xfrm>
        </p:spPr>
        <p:txBody>
          <a:bodyPr>
            <a:normAutofit/>
          </a:bodyPr>
          <a:lstStyle/>
          <a:p>
            <a:pPr marL="0" indent="0" algn="ctr">
              <a:buNone/>
            </a:pPr>
            <a:r>
              <a:rPr lang="en-US" dirty="0"/>
              <a:t>When you are laughing, you are learning, so laugh, laugh, laugh!</a:t>
            </a:r>
          </a:p>
        </p:txBody>
      </p:sp>
      <p:pic>
        <p:nvPicPr>
          <p:cNvPr id="2050" name="Picture 2" descr="http://images.clipart.com/thw/thw11/CL/5344_2005010018/000803_1075_74/22438515.thb.jpg?000803_1075_7495_v__v"/>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13408" t="16736" r="13640" b="13320"/>
          <a:stretch/>
        </p:blipFill>
        <p:spPr bwMode="auto">
          <a:xfrm>
            <a:off x="6297930" y="467786"/>
            <a:ext cx="525780" cy="555747"/>
          </a:xfrm>
          <a:prstGeom prst="ellipse">
            <a:avLst/>
          </a:prstGeom>
          <a:noFill/>
          <a:extLst>
            <a:ext uri="{909E8E84-426E-40DD-AFC4-6F175D3DCCD1}">
              <a14:hiddenFill xmlns:a14="http://schemas.microsoft.com/office/drawing/2010/main">
                <a:solidFill>
                  <a:srgbClr val="FFFFFF"/>
                </a:solidFill>
              </a14:hiddenFill>
            </a:ext>
          </a:extLst>
        </p:spPr>
      </p:pic>
      <p:pic>
        <p:nvPicPr>
          <p:cNvPr id="1028" name="Picture 4" descr="http://www.ttnews.com/images/cartoonimg/cartoon-14-07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2669" y="1839579"/>
            <a:ext cx="4953000" cy="425767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568882" y="6240106"/>
            <a:ext cx="4607352" cy="400110"/>
          </a:xfrm>
          <a:prstGeom prst="rect">
            <a:avLst/>
          </a:prstGeom>
          <a:noFill/>
        </p:spPr>
        <p:txBody>
          <a:bodyPr wrap="none" rtlCol="0">
            <a:spAutoFit/>
          </a:bodyPr>
          <a:lstStyle/>
          <a:p>
            <a:pPr algn="ctr"/>
            <a:r>
              <a:rPr lang="en-US" sz="1000" dirty="0">
                <a:solidFill>
                  <a:schemeClr val="tx2"/>
                </a:solidFill>
                <a:latin typeface="+mn-lt"/>
                <a:ea typeface="+mn-ea"/>
                <a:cs typeface="+mn-cs"/>
              </a:rPr>
              <a:t>Transport Topics: </a:t>
            </a:r>
            <a:r>
              <a:rPr lang="en-US" sz="1000" dirty="0"/>
              <a:t>The Newspaper of Trucking and Freight Transportation</a:t>
            </a:r>
            <a:endParaRPr lang="en-US" sz="1000" dirty="0">
              <a:solidFill>
                <a:schemeClr val="tx2"/>
              </a:solidFill>
              <a:latin typeface="+mn-lt"/>
              <a:ea typeface="+mn-ea"/>
              <a:cs typeface="+mn-cs"/>
            </a:endParaRPr>
          </a:p>
          <a:p>
            <a:pPr algn="ctr"/>
            <a:r>
              <a:rPr lang="en-US" sz="1000" dirty="0">
                <a:solidFill>
                  <a:schemeClr val="tx2"/>
                </a:solidFill>
                <a:latin typeface="+mn-lt"/>
                <a:ea typeface="+mn-ea"/>
                <a:cs typeface="+mn-cs"/>
                <a:hlinkClick r:id="rId5"/>
              </a:rPr>
              <a:t>http://www.ttnews.com/articles/cartoontemplate.aspx?Cartoonid=292</a:t>
            </a:r>
            <a:r>
              <a:rPr lang="en-US" sz="1000" dirty="0">
                <a:solidFill>
                  <a:schemeClr val="tx2"/>
                </a:solidFill>
                <a:latin typeface="+mn-lt"/>
                <a:ea typeface="+mn-ea"/>
                <a:cs typeface="+mn-cs"/>
              </a:rPr>
              <a:t> </a:t>
            </a:r>
          </a:p>
        </p:txBody>
      </p:sp>
    </p:spTree>
    <p:extLst>
      <p:ext uri="{BB962C8B-B14F-4D97-AF65-F5344CB8AC3E}">
        <p14:creationId xmlns:p14="http://schemas.microsoft.com/office/powerpoint/2010/main" val="2296633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flashcards</a:t>
            </a:r>
          </a:p>
        </p:txBody>
      </p:sp>
      <p:sp>
        <p:nvSpPr>
          <p:cNvPr id="3" name="Content Placeholder 2"/>
          <p:cNvSpPr>
            <a:spLocks noGrp="1"/>
          </p:cNvSpPr>
          <p:nvPr>
            <p:ph idx="1"/>
          </p:nvPr>
        </p:nvSpPr>
        <p:spPr>
          <a:xfrm>
            <a:off x="508698" y="1201219"/>
            <a:ext cx="8501738" cy="4273193"/>
          </a:xfrm>
        </p:spPr>
        <p:txBody>
          <a:bodyPr>
            <a:normAutofit/>
          </a:bodyPr>
          <a:lstStyle/>
          <a:p>
            <a:pPr marL="0" indent="0">
              <a:buNone/>
            </a:pPr>
            <a:r>
              <a:rPr lang="en-US" dirty="0"/>
              <a:t>You will work with several new terms in this unit. As always, when learning new terms, create flash cards and go over them many times until you really know the term. Illustrate your cards with images that make sense to you!</a:t>
            </a:r>
          </a:p>
          <a:p>
            <a:pPr marL="0" indent="0">
              <a:buNone/>
            </a:pPr>
            <a:r>
              <a:rPr lang="en-US" dirty="0"/>
              <a:t>You can go to any general store, like Walmart, Walgreens, Dollar Store, or other businesses in you area, and buy a stack of 3 X 7 index cards. They can be lined or unlined, depending on what you want. Better yet, buy a box with indexed divisions in alphabetical order!</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2050" name="Picture 2" descr="http://downloads.clipart.com/20754983.png?t=1388717235&amp;h=cc407342de540f2294c43176c580f773&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8663" y="4113863"/>
            <a:ext cx="4935576" cy="2112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166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8499" y="251886"/>
            <a:ext cx="8691937" cy="626100"/>
          </a:xfrm>
        </p:spPr>
        <p:txBody>
          <a:bodyPr/>
          <a:lstStyle/>
          <a:p>
            <a:pPr algn="ctr"/>
            <a:r>
              <a:rPr lang="en-US" dirty="0"/>
              <a:t>WHAT ABOUT GRADIENTS?</a:t>
            </a:r>
          </a:p>
        </p:txBody>
      </p:sp>
      <p:sp>
        <p:nvSpPr>
          <p:cNvPr id="5" name="Content Placeholder 4"/>
          <p:cNvSpPr>
            <a:spLocks noGrp="1"/>
          </p:cNvSpPr>
          <p:nvPr>
            <p:ph idx="1"/>
          </p:nvPr>
        </p:nvSpPr>
        <p:spPr>
          <a:xfrm>
            <a:off x="508698" y="886738"/>
            <a:ext cx="8501738" cy="4273193"/>
          </a:xfrm>
        </p:spPr>
        <p:txBody>
          <a:bodyPr/>
          <a:lstStyle/>
          <a:p>
            <a:pPr marL="0" indent="0">
              <a:buNone/>
            </a:pPr>
            <a:r>
              <a:rPr lang="en-US" dirty="0"/>
              <a:t>Any student knows about grades. A grade shows how a student progresses along a path that usually goes up from 0 to 100, or 0% to 100%. On a graph below a grade of 89% might look as follows. The student started at 0, as everyone starts at the beginning of the year. Then he went up to 89! The chart represents a gradient that goes from 0 to 100, and the student is nearly at the top.</a:t>
            </a:r>
            <a:endParaRPr lang="en-US" dirty="0">
              <a:solidFill>
                <a:schemeClr val="tx1"/>
              </a:solidFill>
            </a:endParaRPr>
          </a:p>
        </p:txBody>
      </p:sp>
      <p:graphicFrame>
        <p:nvGraphicFramePr>
          <p:cNvPr id="10" name="Chart 9"/>
          <p:cNvGraphicFramePr/>
          <p:nvPr>
            <p:extLst>
              <p:ext uri="{D42A27DB-BD31-4B8C-83A1-F6EECF244321}">
                <p14:modId xmlns:p14="http://schemas.microsoft.com/office/powerpoint/2010/main" val="413103335"/>
              </p:ext>
            </p:extLst>
          </p:nvPr>
        </p:nvGraphicFramePr>
        <p:xfrm>
          <a:off x="2070100" y="2808168"/>
          <a:ext cx="5638800" cy="3702586"/>
        </p:xfrm>
        <a:graphic>
          <a:graphicData uri="http://schemas.openxmlformats.org/drawingml/2006/chart">
            <c:chart xmlns:c="http://schemas.openxmlformats.org/drawingml/2006/chart" xmlns:r="http://schemas.openxmlformats.org/officeDocument/2006/relationships" r:id="rId2"/>
          </a:graphicData>
        </a:graphic>
      </p:graphicFrame>
      <p:sp>
        <p:nvSpPr>
          <p:cNvPr id="13" name="TextBox 12"/>
          <p:cNvSpPr txBox="1"/>
          <p:nvPr/>
        </p:nvSpPr>
        <p:spPr>
          <a:xfrm>
            <a:off x="7125086" y="3467100"/>
            <a:ext cx="583814" cy="369332"/>
          </a:xfrm>
          <a:prstGeom prst="rect">
            <a:avLst/>
          </a:prstGeom>
          <a:noFill/>
        </p:spPr>
        <p:txBody>
          <a:bodyPr wrap="none" rtlCol="0">
            <a:spAutoFit/>
          </a:bodyPr>
          <a:lstStyle/>
          <a:p>
            <a:r>
              <a:rPr lang="en-US" dirty="0">
                <a:solidFill>
                  <a:srgbClr val="FFFF00"/>
                </a:solidFill>
              </a:rPr>
              <a:t>89%</a:t>
            </a:r>
          </a:p>
        </p:txBody>
      </p:sp>
    </p:spTree>
    <p:extLst>
      <p:ext uri="{BB962C8B-B14F-4D97-AF65-F5344CB8AC3E}">
        <p14:creationId xmlns:p14="http://schemas.microsoft.com/office/powerpoint/2010/main" val="2314733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1098" y="410904"/>
            <a:ext cx="8501738" cy="5705993"/>
          </a:xfrm>
        </p:spPr>
        <p:txBody>
          <a:bodyPr>
            <a:normAutofit/>
          </a:bodyPr>
          <a:lstStyle/>
          <a:p>
            <a:pPr marL="0" indent="0">
              <a:buNone/>
            </a:pPr>
            <a:r>
              <a:rPr lang="en-US" dirty="0"/>
              <a:t>In school, a grade represents progress. </a:t>
            </a:r>
          </a:p>
          <a:p>
            <a:pPr marL="0" indent="0">
              <a:buNone/>
            </a:pPr>
            <a:r>
              <a:rPr lang="en-US" dirty="0"/>
              <a:t>On the road or in an area where heavy equipment is used, a grade is an incline, a slope, or a rise, which is also called a gradient. You will also hear the term “slope gradient” when measuring how far above level ground a line rises.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The image above shows that when you measure a slope, you form a triangle. Then you use a formula to find out the ratio, percentage, or degree of the rise or fall that happens from one point to another. </a:t>
            </a:r>
          </a:p>
        </p:txBody>
      </p:sp>
      <p:grpSp>
        <p:nvGrpSpPr>
          <p:cNvPr id="4" name="Group 3"/>
          <p:cNvGrpSpPr/>
          <p:nvPr/>
        </p:nvGrpSpPr>
        <p:grpSpPr>
          <a:xfrm>
            <a:off x="1489074" y="2220642"/>
            <a:ext cx="6233125" cy="2540000"/>
            <a:chOff x="1489074" y="2032000"/>
            <a:chExt cx="6233125" cy="2540000"/>
          </a:xfrm>
        </p:grpSpPr>
        <p:pic>
          <p:nvPicPr>
            <p:cNvPr id="1026" name="Picture 2" descr="File:Grade dimension.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9074" y="2032000"/>
              <a:ext cx="6233125" cy="2540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542537" flipH="1">
              <a:off x="2814159" y="3429752"/>
              <a:ext cx="753385" cy="334745"/>
            </a:xfrm>
            <a:prstGeom prst="rect">
              <a:avLst/>
            </a:prstGeom>
            <a:noFill/>
            <a:extLst>
              <a:ext uri="{909E8E84-426E-40DD-AFC4-6F175D3DCCD1}">
                <a14:hiddenFill xmlns:a14="http://schemas.microsoft.com/office/drawing/2010/main">
                  <a:solidFill>
                    <a:srgbClr val="FFFFFF"/>
                  </a:solidFill>
                </a14:hiddenFill>
              </a:ext>
            </a:extLst>
          </p:spPr>
        </p:pic>
      </p:grpSp>
      <p:pic>
        <p:nvPicPr>
          <p:cNvPr id="1032" name="Picture 8" descr="http://downloads.clipart.com/37648017.png?t=1388593890&amp;h=f5daa293f11e0a18e4595a064300285c&amp;u=lee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2444" y="254787"/>
            <a:ext cx="621691" cy="60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222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70" y="1066440"/>
            <a:ext cx="8177529" cy="2267138"/>
          </a:xfrm>
        </p:spPr>
        <p:txBody>
          <a:bodyPr>
            <a:normAutofit/>
          </a:bodyPr>
          <a:lstStyle/>
          <a:p>
            <a:pPr marL="0" indent="0">
              <a:buNone/>
            </a:pPr>
            <a:r>
              <a:rPr lang="en-US" dirty="0"/>
              <a:t>If you are not familiar with how angles operate, complete the unit on angles before taking this unit so that you are very familiar with the concept of angles – how they are formed and how they are measured!</a:t>
            </a:r>
          </a:p>
          <a:p>
            <a:pPr marL="0" indent="0">
              <a:buNone/>
            </a:pPr>
            <a:r>
              <a:rPr lang="en-US" dirty="0"/>
              <a:t>Ask your instructor for the Angles Unit. When you are done, come back to practice measuring slopes using what you learned.</a:t>
            </a:r>
          </a:p>
        </p:txBody>
      </p:sp>
      <p:grpSp>
        <p:nvGrpSpPr>
          <p:cNvPr id="5" name="Group 4"/>
          <p:cNvGrpSpPr/>
          <p:nvPr/>
        </p:nvGrpSpPr>
        <p:grpSpPr>
          <a:xfrm>
            <a:off x="1064744" y="3404378"/>
            <a:ext cx="7218646" cy="1904104"/>
            <a:chOff x="365499" y="4835562"/>
            <a:chExt cx="7218646" cy="1904104"/>
          </a:xfrm>
        </p:grpSpPr>
        <p:cxnSp>
          <p:nvCxnSpPr>
            <p:cNvPr id="6" name="Straight Arrow Connector 5"/>
            <p:cNvCxnSpPr/>
            <p:nvPr/>
          </p:nvCxnSpPr>
          <p:spPr>
            <a:xfrm>
              <a:off x="1527589" y="5846781"/>
              <a:ext cx="6056556" cy="629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365499" y="5104503"/>
              <a:ext cx="2205317" cy="1613647"/>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5185186" y="5287383"/>
              <a:ext cx="1215614" cy="1452283"/>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3367143" y="5126019"/>
              <a:ext cx="796066" cy="1463040"/>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6658983" y="5287383"/>
              <a:ext cx="21516" cy="1174825"/>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4647303" y="4835562"/>
              <a:ext cx="64546" cy="1904104"/>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2829262" y="5287384"/>
              <a:ext cx="85799" cy="1430766"/>
            </a:xfrm>
            <a:prstGeom prst="straightConnector1">
              <a:avLst/>
            </a:prstGeom>
            <a:ln>
              <a:solidFill>
                <a:srgbClr val="FFC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420009" y="5651784"/>
              <a:ext cx="317716" cy="369332"/>
            </a:xfrm>
            <a:prstGeom prst="rect">
              <a:avLst/>
            </a:prstGeom>
            <a:noFill/>
            <a:ln>
              <a:noFill/>
            </a:ln>
          </p:spPr>
          <p:txBody>
            <a:bodyPr wrap="none" rtlCol="0">
              <a:spAutoFit/>
            </a:bodyPr>
            <a:lstStyle/>
            <a:p>
              <a:r>
                <a:rPr lang="en-US" dirty="0"/>
                <a:t>A</a:t>
              </a:r>
            </a:p>
          </p:txBody>
        </p:sp>
        <p:sp>
          <p:nvSpPr>
            <p:cNvPr id="14" name="TextBox 13"/>
            <p:cNvSpPr txBox="1"/>
            <p:nvPr/>
          </p:nvSpPr>
          <p:spPr>
            <a:xfrm>
              <a:off x="4515909" y="5673321"/>
              <a:ext cx="327334" cy="369332"/>
            </a:xfrm>
            <a:prstGeom prst="rect">
              <a:avLst/>
            </a:prstGeom>
            <a:noFill/>
            <a:ln>
              <a:noFill/>
            </a:ln>
          </p:spPr>
          <p:txBody>
            <a:bodyPr wrap="none" rtlCol="0">
              <a:spAutoFit/>
            </a:bodyPr>
            <a:lstStyle/>
            <a:p>
              <a:r>
                <a:rPr lang="en-US" dirty="0"/>
                <a:t>D</a:t>
              </a:r>
            </a:p>
          </p:txBody>
        </p:sp>
        <p:sp>
          <p:nvSpPr>
            <p:cNvPr id="15" name="TextBox 14"/>
            <p:cNvSpPr txBox="1"/>
            <p:nvPr/>
          </p:nvSpPr>
          <p:spPr>
            <a:xfrm>
              <a:off x="3606318" y="5672873"/>
              <a:ext cx="317716" cy="369332"/>
            </a:xfrm>
            <a:prstGeom prst="rect">
              <a:avLst/>
            </a:prstGeom>
            <a:noFill/>
            <a:ln>
              <a:noFill/>
            </a:ln>
          </p:spPr>
          <p:txBody>
            <a:bodyPr wrap="none" rtlCol="0">
              <a:spAutoFit/>
            </a:bodyPr>
            <a:lstStyle/>
            <a:p>
              <a:r>
                <a:rPr lang="en-US" dirty="0"/>
                <a:t>C</a:t>
              </a:r>
            </a:p>
          </p:txBody>
        </p:sp>
        <p:sp>
          <p:nvSpPr>
            <p:cNvPr id="16" name="TextBox 15"/>
            <p:cNvSpPr txBox="1"/>
            <p:nvPr/>
          </p:nvSpPr>
          <p:spPr>
            <a:xfrm>
              <a:off x="2704743" y="5668410"/>
              <a:ext cx="309700" cy="369332"/>
            </a:xfrm>
            <a:prstGeom prst="rect">
              <a:avLst/>
            </a:prstGeom>
            <a:noFill/>
            <a:ln>
              <a:noFill/>
            </a:ln>
          </p:spPr>
          <p:txBody>
            <a:bodyPr wrap="none" rtlCol="0">
              <a:spAutoFit/>
            </a:bodyPr>
            <a:lstStyle/>
            <a:p>
              <a:r>
                <a:rPr lang="en-US" dirty="0"/>
                <a:t>B</a:t>
              </a:r>
            </a:p>
          </p:txBody>
        </p:sp>
        <p:sp>
          <p:nvSpPr>
            <p:cNvPr id="17" name="TextBox 16"/>
            <p:cNvSpPr txBox="1"/>
            <p:nvPr/>
          </p:nvSpPr>
          <p:spPr>
            <a:xfrm>
              <a:off x="6532778" y="5662112"/>
              <a:ext cx="290464" cy="369332"/>
            </a:xfrm>
            <a:prstGeom prst="rect">
              <a:avLst/>
            </a:prstGeom>
            <a:noFill/>
            <a:ln>
              <a:noFill/>
            </a:ln>
          </p:spPr>
          <p:txBody>
            <a:bodyPr wrap="none" rtlCol="0">
              <a:spAutoFit/>
            </a:bodyPr>
            <a:lstStyle/>
            <a:p>
              <a:r>
                <a:rPr lang="en-US" dirty="0"/>
                <a:t>F</a:t>
              </a:r>
            </a:p>
          </p:txBody>
        </p:sp>
        <p:sp>
          <p:nvSpPr>
            <p:cNvPr id="18" name="TextBox 17"/>
            <p:cNvSpPr txBox="1"/>
            <p:nvPr/>
          </p:nvSpPr>
          <p:spPr>
            <a:xfrm>
              <a:off x="5525421" y="5647348"/>
              <a:ext cx="327334" cy="369332"/>
            </a:xfrm>
            <a:prstGeom prst="rect">
              <a:avLst/>
            </a:prstGeom>
            <a:noFill/>
            <a:ln>
              <a:noFill/>
            </a:ln>
          </p:spPr>
          <p:txBody>
            <a:bodyPr wrap="square" rtlCol="0">
              <a:spAutoFit/>
            </a:bodyPr>
            <a:lstStyle/>
            <a:p>
              <a:r>
                <a:rPr lang="en-US" dirty="0"/>
                <a:t>E</a:t>
              </a:r>
            </a:p>
          </p:txBody>
        </p:sp>
      </p:grpSp>
    </p:spTree>
    <p:extLst>
      <p:ext uri="{BB962C8B-B14F-4D97-AF65-F5344CB8AC3E}">
        <p14:creationId xmlns:p14="http://schemas.microsoft.com/office/powerpoint/2010/main" val="3857106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70" y="330200"/>
            <a:ext cx="8177529" cy="5867400"/>
          </a:xfrm>
        </p:spPr>
        <p:txBody>
          <a:bodyPr/>
          <a:lstStyle/>
          <a:p>
            <a:pPr marL="0" indent="0">
              <a:buNone/>
            </a:pPr>
            <a:r>
              <a:rPr lang="en-US" dirty="0"/>
              <a:t>Truckers and pros who handle heavy equipment must learn to measure the steepness of a slope or gradient. Why? So that they can stay alive and to keep from harming anything around them, including people! </a:t>
            </a:r>
          </a:p>
          <a:p>
            <a:pPr marL="0" indent="0">
              <a:buNone/>
            </a:pPr>
            <a:r>
              <a:rPr lang="en-US" dirty="0"/>
              <a:t>One of the top reasons from accidents leading to death among those who work with heavy loads and heavy equipment is failure to measure angles and to know how they affect their carriers.</a:t>
            </a:r>
          </a:p>
        </p:txBody>
      </p:sp>
      <p:pic>
        <p:nvPicPr>
          <p:cNvPr id="2056" name="Picture 8" descr="http://images.clipart.com/thb/thb9/PHDC/20080915/PBJ/5/82420472.thb.jpg?10017426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270" y="2832100"/>
            <a:ext cx="1637357" cy="24701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images.clipart.com/thb/thb9/PHDC/20080915/PBJ/6/82420346.thb.jpg?10017426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5270" y="3779837"/>
            <a:ext cx="3333750" cy="220980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images.clipart.com/thb/thb13/PO/050408_5303_80/26548486.thb.jpg?050408_5303_8057_j__p"/>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6578412" y="2698750"/>
            <a:ext cx="2736850" cy="2736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2936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698" y="513588"/>
            <a:ext cx="8501738" cy="5880100"/>
          </a:xfrm>
        </p:spPr>
        <p:txBody>
          <a:bodyPr>
            <a:normAutofit/>
          </a:bodyPr>
          <a:lstStyle/>
          <a:p>
            <a:pPr marL="0" indent="0">
              <a:buNone/>
            </a:pPr>
            <a:r>
              <a:rPr lang="en-US" sz="2400" dirty="0">
                <a:solidFill>
                  <a:srgbClr val="FFC000"/>
                </a:solidFill>
              </a:rPr>
              <a:t>1. TERMS</a:t>
            </a:r>
          </a:p>
          <a:p>
            <a:pPr marL="0" indent="0">
              <a:buNone/>
            </a:pPr>
            <a:r>
              <a:rPr lang="en-US" dirty="0"/>
              <a:t>To start, make sure that you have the following terms in your flashcard collection!</a:t>
            </a:r>
          </a:p>
          <a:p>
            <a:pPr marL="0" indent="0">
              <a:buNone/>
            </a:pPr>
            <a:r>
              <a:rPr lang="en-US" b="1" dirty="0">
                <a:solidFill>
                  <a:srgbClr val="FFC000"/>
                </a:solidFill>
              </a:rPr>
              <a:t>Grade</a:t>
            </a:r>
            <a:r>
              <a:rPr lang="en-US" b="1" dirty="0"/>
              <a:t> </a:t>
            </a:r>
            <a:r>
              <a:rPr lang="en-US" dirty="0"/>
              <a:t>- the pitch or steepness of a slope such as a hill, road or railway. </a:t>
            </a:r>
          </a:p>
          <a:p>
            <a:pPr marL="0" indent="0">
              <a:buNone/>
            </a:pPr>
            <a:r>
              <a:rPr lang="en-US" b="1" dirty="0">
                <a:solidFill>
                  <a:srgbClr val="FFC000"/>
                </a:solidFill>
              </a:rPr>
              <a:t>Gradient</a:t>
            </a:r>
            <a:r>
              <a:rPr lang="en-US" dirty="0">
                <a:solidFill>
                  <a:srgbClr val="FFC000"/>
                </a:solidFill>
              </a:rPr>
              <a:t> </a:t>
            </a:r>
            <a:r>
              <a:rPr lang="en-US" dirty="0"/>
              <a:t>– Another word for grade, used in trucking to describe the steepness of a slope.</a:t>
            </a:r>
            <a:endParaRPr lang="en-US" dirty="0">
              <a:solidFill>
                <a:srgbClr val="FFC000"/>
              </a:solidFill>
            </a:endParaRPr>
          </a:p>
          <a:p>
            <a:pPr marL="0" indent="0">
              <a:buNone/>
            </a:pPr>
            <a:r>
              <a:rPr lang="en-US" b="1" dirty="0">
                <a:solidFill>
                  <a:srgbClr val="FFC000"/>
                </a:solidFill>
              </a:rPr>
              <a:t>Pitch</a:t>
            </a:r>
            <a:r>
              <a:rPr lang="en-US" dirty="0"/>
              <a:t> – The amount of steepness or inclination of a grade, gradient or slope.</a:t>
            </a:r>
          </a:p>
          <a:p>
            <a:pPr marL="0" indent="0">
              <a:buNone/>
            </a:pPr>
            <a:r>
              <a:rPr lang="en-US" b="1" dirty="0">
                <a:solidFill>
                  <a:srgbClr val="FFC000"/>
                </a:solidFill>
              </a:rPr>
              <a:t>Slope</a:t>
            </a:r>
            <a:r>
              <a:rPr lang="en-US" dirty="0"/>
              <a:t> – In math, slope is the number that describes both the </a:t>
            </a:r>
            <a:r>
              <a:rPr lang="en-US" i="1" dirty="0"/>
              <a:t>direction</a:t>
            </a:r>
            <a:r>
              <a:rPr lang="en-US" dirty="0"/>
              <a:t> and the </a:t>
            </a:r>
            <a:r>
              <a:rPr lang="en-US" i="1" dirty="0"/>
              <a:t>steepness</a:t>
            </a:r>
            <a:r>
              <a:rPr lang="en-US" dirty="0"/>
              <a:t> of a line on a grade or gradient. In simple terms, slope is the change in height over a horizontal distance.</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grpSp>
        <p:nvGrpSpPr>
          <p:cNvPr id="10" name="Group 9"/>
          <p:cNvGrpSpPr/>
          <p:nvPr/>
        </p:nvGrpSpPr>
        <p:grpSpPr>
          <a:xfrm>
            <a:off x="939669" y="5208160"/>
            <a:ext cx="7223761" cy="996065"/>
            <a:chOff x="787268" y="3292561"/>
            <a:chExt cx="7223761" cy="996065"/>
          </a:xfrm>
        </p:grpSpPr>
        <p:sp>
          <p:nvSpPr>
            <p:cNvPr id="12" name="Freeform 11"/>
            <p:cNvSpPr/>
            <p:nvPr/>
          </p:nvSpPr>
          <p:spPr>
            <a:xfrm>
              <a:off x="787269" y="3295245"/>
              <a:ext cx="7223760" cy="993381"/>
            </a:xfrm>
            <a:custGeom>
              <a:avLst/>
              <a:gdLst>
                <a:gd name="connsiteX0" fmla="*/ 0 w 7223760"/>
                <a:gd name="connsiteY0" fmla="*/ 890511 h 993381"/>
                <a:gd name="connsiteX1" fmla="*/ 1520190 w 7223760"/>
                <a:gd name="connsiteY1" fmla="*/ 684771 h 993381"/>
                <a:gd name="connsiteX2" fmla="*/ 2080260 w 7223760"/>
                <a:gd name="connsiteY2" fmla="*/ 947661 h 993381"/>
                <a:gd name="connsiteX3" fmla="*/ 3474720 w 7223760"/>
                <a:gd name="connsiteY3" fmla="*/ 319011 h 993381"/>
                <a:gd name="connsiteX4" fmla="*/ 4274820 w 7223760"/>
                <a:gd name="connsiteY4" fmla="*/ 467601 h 993381"/>
                <a:gd name="connsiteX5" fmla="*/ 5817870 w 7223760"/>
                <a:gd name="connsiteY5" fmla="*/ 10401 h 993381"/>
                <a:gd name="connsiteX6" fmla="*/ 7223760 w 7223760"/>
                <a:gd name="connsiteY6" fmla="*/ 993381 h 993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23760" h="993381">
                  <a:moveTo>
                    <a:pt x="0" y="890511"/>
                  </a:moveTo>
                  <a:cubicBezTo>
                    <a:pt x="586740" y="782878"/>
                    <a:pt x="1173480" y="675246"/>
                    <a:pt x="1520190" y="684771"/>
                  </a:cubicBezTo>
                  <a:cubicBezTo>
                    <a:pt x="1866900" y="694296"/>
                    <a:pt x="1754505" y="1008621"/>
                    <a:pt x="2080260" y="947661"/>
                  </a:cubicBezTo>
                  <a:cubicBezTo>
                    <a:pt x="2406015" y="886701"/>
                    <a:pt x="3108960" y="399021"/>
                    <a:pt x="3474720" y="319011"/>
                  </a:cubicBezTo>
                  <a:cubicBezTo>
                    <a:pt x="3840480" y="239001"/>
                    <a:pt x="3884295" y="519036"/>
                    <a:pt x="4274820" y="467601"/>
                  </a:cubicBezTo>
                  <a:cubicBezTo>
                    <a:pt x="4665345" y="416166"/>
                    <a:pt x="5326380" y="-77229"/>
                    <a:pt x="5817870" y="10401"/>
                  </a:cubicBezTo>
                  <a:cubicBezTo>
                    <a:pt x="6309360" y="98031"/>
                    <a:pt x="6766560" y="545706"/>
                    <a:pt x="7223760" y="993381"/>
                  </a:cubicBezTo>
                </a:path>
              </a:pathLst>
            </a:custGeom>
            <a:solidFill>
              <a:srgbClr val="996633"/>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92D050"/>
                  </a:solidFill>
                </a:ln>
              </a:endParaRPr>
            </a:p>
          </p:txBody>
        </p:sp>
        <p:sp>
          <p:nvSpPr>
            <p:cNvPr id="13" name="Isosceles Triangle 5"/>
            <p:cNvSpPr/>
            <p:nvPr/>
          </p:nvSpPr>
          <p:spPr>
            <a:xfrm>
              <a:off x="3118916" y="3570190"/>
              <a:ext cx="1216548" cy="662168"/>
            </a:xfrm>
            <a:custGeom>
              <a:avLst/>
              <a:gdLst>
                <a:gd name="connsiteX0" fmla="*/ 0 w 1931670"/>
                <a:gd name="connsiteY0" fmla="*/ 411480 h 411480"/>
                <a:gd name="connsiteX1" fmla="*/ 965835 w 1931670"/>
                <a:gd name="connsiteY1" fmla="*/ 0 h 411480"/>
                <a:gd name="connsiteX2" fmla="*/ 1931670 w 1931670"/>
                <a:gd name="connsiteY2" fmla="*/ 411480 h 411480"/>
                <a:gd name="connsiteX3" fmla="*/ 0 w 1931670"/>
                <a:gd name="connsiteY3" fmla="*/ 411480 h 411480"/>
                <a:gd name="connsiteX0" fmla="*/ 0 w 1885950"/>
                <a:gd name="connsiteY0" fmla="*/ 777240 h 777240"/>
                <a:gd name="connsiteX1" fmla="*/ 920115 w 1885950"/>
                <a:gd name="connsiteY1" fmla="*/ 0 h 777240"/>
                <a:gd name="connsiteX2" fmla="*/ 1885950 w 1885950"/>
                <a:gd name="connsiteY2" fmla="*/ 411480 h 777240"/>
                <a:gd name="connsiteX3" fmla="*/ 0 w 1885950"/>
                <a:gd name="connsiteY3" fmla="*/ 777240 h 777240"/>
                <a:gd name="connsiteX0" fmla="*/ 0 w 1885950"/>
                <a:gd name="connsiteY0" fmla="*/ 685800 h 685800"/>
                <a:gd name="connsiteX1" fmla="*/ 1171575 w 1885950"/>
                <a:gd name="connsiteY1" fmla="*/ 0 h 685800"/>
                <a:gd name="connsiteX2" fmla="*/ 1885950 w 1885950"/>
                <a:gd name="connsiteY2" fmla="*/ 320040 h 685800"/>
                <a:gd name="connsiteX3" fmla="*/ 0 w 1885950"/>
                <a:gd name="connsiteY3" fmla="*/ 685800 h 685800"/>
                <a:gd name="connsiteX0" fmla="*/ 0 w 2274570"/>
                <a:gd name="connsiteY0" fmla="*/ 685800 h 731520"/>
                <a:gd name="connsiteX1" fmla="*/ 1171575 w 2274570"/>
                <a:gd name="connsiteY1" fmla="*/ 0 h 731520"/>
                <a:gd name="connsiteX2" fmla="*/ 2274570 w 2274570"/>
                <a:gd name="connsiteY2" fmla="*/ 731520 h 731520"/>
                <a:gd name="connsiteX3" fmla="*/ 0 w 2274570"/>
                <a:gd name="connsiteY3" fmla="*/ 685800 h 731520"/>
                <a:gd name="connsiteX0" fmla="*/ 0 w 2274570"/>
                <a:gd name="connsiteY0" fmla="*/ 685800 h 731520"/>
                <a:gd name="connsiteX1" fmla="*/ 1320165 w 2274570"/>
                <a:gd name="connsiteY1" fmla="*/ 0 h 731520"/>
                <a:gd name="connsiteX2" fmla="*/ 2274570 w 2274570"/>
                <a:gd name="connsiteY2" fmla="*/ 731520 h 731520"/>
                <a:gd name="connsiteX3" fmla="*/ 0 w 2274570"/>
                <a:gd name="connsiteY3" fmla="*/ 685800 h 731520"/>
                <a:gd name="connsiteX0" fmla="*/ 0 w 2160270"/>
                <a:gd name="connsiteY0" fmla="*/ 685800 h 1085850"/>
                <a:gd name="connsiteX1" fmla="*/ 1320165 w 2160270"/>
                <a:gd name="connsiteY1" fmla="*/ 0 h 1085850"/>
                <a:gd name="connsiteX2" fmla="*/ 2160270 w 2160270"/>
                <a:gd name="connsiteY2" fmla="*/ 1085850 h 1085850"/>
                <a:gd name="connsiteX3" fmla="*/ 0 w 2160270"/>
                <a:gd name="connsiteY3" fmla="*/ 685800 h 1085850"/>
                <a:gd name="connsiteX0" fmla="*/ 0 w 1840230"/>
                <a:gd name="connsiteY0" fmla="*/ 685800 h 868680"/>
                <a:gd name="connsiteX1" fmla="*/ 1320165 w 1840230"/>
                <a:gd name="connsiteY1" fmla="*/ 0 h 868680"/>
                <a:gd name="connsiteX2" fmla="*/ 1840230 w 1840230"/>
                <a:gd name="connsiteY2" fmla="*/ 868680 h 868680"/>
                <a:gd name="connsiteX3" fmla="*/ 0 w 1840230"/>
                <a:gd name="connsiteY3" fmla="*/ 685800 h 868680"/>
                <a:gd name="connsiteX0" fmla="*/ 0 w 2034540"/>
                <a:gd name="connsiteY0" fmla="*/ 685800 h 765810"/>
                <a:gd name="connsiteX1" fmla="*/ 1320165 w 2034540"/>
                <a:gd name="connsiteY1" fmla="*/ 0 h 765810"/>
                <a:gd name="connsiteX2" fmla="*/ 2034540 w 2034540"/>
                <a:gd name="connsiteY2" fmla="*/ 765810 h 765810"/>
                <a:gd name="connsiteX3" fmla="*/ 0 w 2034540"/>
                <a:gd name="connsiteY3" fmla="*/ 685800 h 765810"/>
                <a:gd name="connsiteX0" fmla="*/ 0 w 2331720"/>
                <a:gd name="connsiteY0" fmla="*/ 685800 h 800100"/>
                <a:gd name="connsiteX1" fmla="*/ 1320165 w 2331720"/>
                <a:gd name="connsiteY1" fmla="*/ 0 h 800100"/>
                <a:gd name="connsiteX2" fmla="*/ 2331720 w 2331720"/>
                <a:gd name="connsiteY2" fmla="*/ 800100 h 800100"/>
                <a:gd name="connsiteX3" fmla="*/ 0 w 2331720"/>
                <a:gd name="connsiteY3" fmla="*/ 685800 h 800100"/>
                <a:gd name="connsiteX0" fmla="*/ 0 w 2331720"/>
                <a:gd name="connsiteY0" fmla="*/ 731520 h 845820"/>
                <a:gd name="connsiteX1" fmla="*/ 1480185 w 2331720"/>
                <a:gd name="connsiteY1" fmla="*/ 0 h 845820"/>
                <a:gd name="connsiteX2" fmla="*/ 2331720 w 2331720"/>
                <a:gd name="connsiteY2" fmla="*/ 845820 h 845820"/>
                <a:gd name="connsiteX3" fmla="*/ 0 w 2331720"/>
                <a:gd name="connsiteY3" fmla="*/ 731520 h 845820"/>
                <a:gd name="connsiteX0" fmla="*/ 0 w 1480185"/>
                <a:gd name="connsiteY0" fmla="*/ 731520 h 819474"/>
                <a:gd name="connsiteX1" fmla="*/ 1480185 w 1480185"/>
                <a:gd name="connsiteY1" fmla="*/ 0 h 819474"/>
                <a:gd name="connsiteX2" fmla="*/ 1428895 w 1480185"/>
                <a:gd name="connsiteY2" fmla="*/ 819474 h 819474"/>
                <a:gd name="connsiteX3" fmla="*/ 0 w 1480185"/>
                <a:gd name="connsiteY3" fmla="*/ 731520 h 819474"/>
                <a:gd name="connsiteX0" fmla="*/ 0 w 1428895"/>
                <a:gd name="connsiteY0" fmla="*/ 692001 h 779955"/>
                <a:gd name="connsiteX1" fmla="*/ 1422312 w 1428895"/>
                <a:gd name="connsiteY1" fmla="*/ 0 h 779955"/>
                <a:gd name="connsiteX2" fmla="*/ 1428895 w 1428895"/>
                <a:gd name="connsiteY2" fmla="*/ 779955 h 779955"/>
                <a:gd name="connsiteX3" fmla="*/ 0 w 1428895"/>
                <a:gd name="connsiteY3" fmla="*/ 692001 h 779955"/>
                <a:gd name="connsiteX0" fmla="*/ 0 w 1422473"/>
                <a:gd name="connsiteY0" fmla="*/ 692001 h 779955"/>
                <a:gd name="connsiteX1" fmla="*/ 1422312 w 1422473"/>
                <a:gd name="connsiteY1" fmla="*/ 0 h 779955"/>
                <a:gd name="connsiteX2" fmla="*/ 1405746 w 1422473"/>
                <a:gd name="connsiteY2" fmla="*/ 779955 h 779955"/>
                <a:gd name="connsiteX3" fmla="*/ 0 w 1422473"/>
                <a:gd name="connsiteY3" fmla="*/ 692001 h 779955"/>
                <a:gd name="connsiteX0" fmla="*/ 0 w 1422473"/>
                <a:gd name="connsiteY0" fmla="*/ 692001 h 779955"/>
                <a:gd name="connsiteX1" fmla="*/ 1422312 w 1422473"/>
                <a:gd name="connsiteY1" fmla="*/ 0 h 779955"/>
                <a:gd name="connsiteX2" fmla="*/ 1405746 w 1422473"/>
                <a:gd name="connsiteY2" fmla="*/ 779955 h 779955"/>
                <a:gd name="connsiteX3" fmla="*/ 0 w 1422473"/>
                <a:gd name="connsiteY3" fmla="*/ 692001 h 779955"/>
                <a:gd name="connsiteX0" fmla="*/ 0 w 1405746"/>
                <a:gd name="connsiteY0" fmla="*/ 678828 h 766782"/>
                <a:gd name="connsiteX1" fmla="*/ 1341289 w 1405746"/>
                <a:gd name="connsiteY1" fmla="*/ 0 h 766782"/>
                <a:gd name="connsiteX2" fmla="*/ 1405746 w 1405746"/>
                <a:gd name="connsiteY2" fmla="*/ 766782 h 766782"/>
                <a:gd name="connsiteX3" fmla="*/ 0 w 1405746"/>
                <a:gd name="connsiteY3" fmla="*/ 678828 h 766782"/>
                <a:gd name="connsiteX0" fmla="*/ 0 w 1347872"/>
                <a:gd name="connsiteY0" fmla="*/ 678828 h 753609"/>
                <a:gd name="connsiteX1" fmla="*/ 1341289 w 1347872"/>
                <a:gd name="connsiteY1" fmla="*/ 0 h 753609"/>
                <a:gd name="connsiteX2" fmla="*/ 1347872 w 1347872"/>
                <a:gd name="connsiteY2" fmla="*/ 753609 h 753609"/>
                <a:gd name="connsiteX3" fmla="*/ 0 w 1347872"/>
                <a:gd name="connsiteY3" fmla="*/ 678828 h 753609"/>
                <a:gd name="connsiteX0" fmla="*/ 0 w 1347872"/>
                <a:gd name="connsiteY0" fmla="*/ 705174 h 753609"/>
                <a:gd name="connsiteX1" fmla="*/ 1341289 w 1347872"/>
                <a:gd name="connsiteY1" fmla="*/ 0 h 753609"/>
                <a:gd name="connsiteX2" fmla="*/ 1347872 w 1347872"/>
                <a:gd name="connsiteY2" fmla="*/ 753609 h 753609"/>
                <a:gd name="connsiteX3" fmla="*/ 0 w 1347872"/>
                <a:gd name="connsiteY3" fmla="*/ 705174 h 753609"/>
                <a:gd name="connsiteX0" fmla="*/ 0 w 1347872"/>
                <a:gd name="connsiteY0" fmla="*/ 705174 h 753609"/>
                <a:gd name="connsiteX1" fmla="*/ 1341289 w 1347872"/>
                <a:gd name="connsiteY1" fmla="*/ 0 h 753609"/>
                <a:gd name="connsiteX2" fmla="*/ 1347872 w 1347872"/>
                <a:gd name="connsiteY2" fmla="*/ 753609 h 753609"/>
                <a:gd name="connsiteX3" fmla="*/ 0 w 1347872"/>
                <a:gd name="connsiteY3" fmla="*/ 705174 h 753609"/>
              </a:gdLst>
              <a:ahLst/>
              <a:cxnLst>
                <a:cxn ang="0">
                  <a:pos x="connsiteX0" y="connsiteY0"/>
                </a:cxn>
                <a:cxn ang="0">
                  <a:pos x="connsiteX1" y="connsiteY1"/>
                </a:cxn>
                <a:cxn ang="0">
                  <a:pos x="connsiteX2" y="connsiteY2"/>
                </a:cxn>
                <a:cxn ang="0">
                  <a:pos x="connsiteX3" y="connsiteY3"/>
                </a:cxn>
              </a:cxnLst>
              <a:rect l="l" t="t" r="r" b="b"/>
              <a:pathLst>
                <a:path w="1347872" h="753609">
                  <a:moveTo>
                    <a:pt x="0" y="705174"/>
                  </a:moveTo>
                  <a:lnTo>
                    <a:pt x="1341289" y="0"/>
                  </a:lnTo>
                  <a:cubicBezTo>
                    <a:pt x="1343483" y="259985"/>
                    <a:pt x="1345678" y="493624"/>
                    <a:pt x="1347872" y="753609"/>
                  </a:cubicBezTo>
                  <a:lnTo>
                    <a:pt x="0" y="705174"/>
                  </a:lnTo>
                  <a:close/>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201780" flipH="1">
              <a:off x="5143445" y="3382443"/>
              <a:ext cx="716700" cy="318445"/>
            </a:xfrm>
            <a:prstGeom prst="rect">
              <a:avLst/>
            </a:prstGeom>
            <a:noFill/>
            <a:extLst>
              <a:ext uri="{909E8E84-426E-40DD-AFC4-6F175D3DCCD1}">
                <a14:hiddenFill xmlns:a14="http://schemas.microsoft.com/office/drawing/2010/main">
                  <a:solidFill>
                    <a:srgbClr val="FFFFFF"/>
                  </a:solidFill>
                </a14:hiddenFill>
              </a:ext>
            </a:extLst>
          </p:spPr>
        </p:pic>
        <p:sp>
          <p:nvSpPr>
            <p:cNvPr id="15" name="Isosceles Triangle 14"/>
            <p:cNvSpPr/>
            <p:nvPr/>
          </p:nvSpPr>
          <p:spPr>
            <a:xfrm>
              <a:off x="787268" y="3956615"/>
              <a:ext cx="1585895" cy="264985"/>
            </a:xfrm>
            <a:prstGeom prst="triangle">
              <a:avLst>
                <a:gd name="adj" fmla="val 100000"/>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p:cNvSpPr/>
            <p:nvPr/>
          </p:nvSpPr>
          <p:spPr>
            <a:xfrm>
              <a:off x="4335464" y="3292561"/>
              <a:ext cx="2139970" cy="946673"/>
            </a:xfrm>
            <a:prstGeom prst="triangle">
              <a:avLst>
                <a:gd name="adj" fmla="val 99767"/>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54151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698" y="513588"/>
            <a:ext cx="8501738" cy="5880100"/>
          </a:xfrm>
        </p:spPr>
        <p:txBody>
          <a:bodyPr>
            <a:normAutofit/>
          </a:bodyPr>
          <a:lstStyle/>
          <a:p>
            <a:pPr marL="0" indent="0">
              <a:buNone/>
            </a:pPr>
            <a:r>
              <a:rPr lang="en-US" dirty="0"/>
              <a:t>As you can see, people use different terms to describe and to assess the amount of inclination on a road or in using heavy equipment. Knowing how to measure inclination or slope is critical to keeping you and others safe! </a:t>
            </a:r>
          </a:p>
          <a:p>
            <a:pPr marL="0" indent="0">
              <a:buNone/>
            </a:pPr>
            <a:r>
              <a:rPr lang="en-US" dirty="0"/>
              <a:t>From the image, below, you can see that you can measure gradients by drawing an imaginary right triangle to follow each slope. Notice that the pitch of the first gradient is smaller than that of the second and third gradient.</a:t>
            </a:r>
          </a:p>
          <a:p>
            <a:pPr marL="0" indent="0">
              <a:buNone/>
            </a:pPr>
            <a:endParaRPr lang="en-US" dirty="0"/>
          </a:p>
          <a:p>
            <a:pPr marL="0" indent="0">
              <a:buNone/>
            </a:pPr>
            <a:endParaRPr lang="en-US" dirty="0"/>
          </a:p>
        </p:txBody>
      </p:sp>
      <p:grpSp>
        <p:nvGrpSpPr>
          <p:cNvPr id="12" name="Group 11"/>
          <p:cNvGrpSpPr/>
          <p:nvPr/>
        </p:nvGrpSpPr>
        <p:grpSpPr>
          <a:xfrm>
            <a:off x="787268" y="3429000"/>
            <a:ext cx="7223761" cy="996065"/>
            <a:chOff x="787268" y="3292561"/>
            <a:chExt cx="7223761" cy="996065"/>
          </a:xfrm>
        </p:grpSpPr>
        <p:sp>
          <p:nvSpPr>
            <p:cNvPr id="4" name="Freeform 3"/>
            <p:cNvSpPr/>
            <p:nvPr/>
          </p:nvSpPr>
          <p:spPr>
            <a:xfrm>
              <a:off x="787269" y="3295245"/>
              <a:ext cx="7223760" cy="993381"/>
            </a:xfrm>
            <a:custGeom>
              <a:avLst/>
              <a:gdLst>
                <a:gd name="connsiteX0" fmla="*/ 0 w 7223760"/>
                <a:gd name="connsiteY0" fmla="*/ 890511 h 993381"/>
                <a:gd name="connsiteX1" fmla="*/ 1520190 w 7223760"/>
                <a:gd name="connsiteY1" fmla="*/ 684771 h 993381"/>
                <a:gd name="connsiteX2" fmla="*/ 2080260 w 7223760"/>
                <a:gd name="connsiteY2" fmla="*/ 947661 h 993381"/>
                <a:gd name="connsiteX3" fmla="*/ 3474720 w 7223760"/>
                <a:gd name="connsiteY3" fmla="*/ 319011 h 993381"/>
                <a:gd name="connsiteX4" fmla="*/ 4274820 w 7223760"/>
                <a:gd name="connsiteY4" fmla="*/ 467601 h 993381"/>
                <a:gd name="connsiteX5" fmla="*/ 5817870 w 7223760"/>
                <a:gd name="connsiteY5" fmla="*/ 10401 h 993381"/>
                <a:gd name="connsiteX6" fmla="*/ 7223760 w 7223760"/>
                <a:gd name="connsiteY6" fmla="*/ 993381 h 993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23760" h="993381">
                  <a:moveTo>
                    <a:pt x="0" y="890511"/>
                  </a:moveTo>
                  <a:cubicBezTo>
                    <a:pt x="586740" y="782878"/>
                    <a:pt x="1173480" y="675246"/>
                    <a:pt x="1520190" y="684771"/>
                  </a:cubicBezTo>
                  <a:cubicBezTo>
                    <a:pt x="1866900" y="694296"/>
                    <a:pt x="1754505" y="1008621"/>
                    <a:pt x="2080260" y="947661"/>
                  </a:cubicBezTo>
                  <a:cubicBezTo>
                    <a:pt x="2406015" y="886701"/>
                    <a:pt x="3108960" y="399021"/>
                    <a:pt x="3474720" y="319011"/>
                  </a:cubicBezTo>
                  <a:cubicBezTo>
                    <a:pt x="3840480" y="239001"/>
                    <a:pt x="3884295" y="519036"/>
                    <a:pt x="4274820" y="467601"/>
                  </a:cubicBezTo>
                  <a:cubicBezTo>
                    <a:pt x="4665345" y="416166"/>
                    <a:pt x="5326380" y="-77229"/>
                    <a:pt x="5817870" y="10401"/>
                  </a:cubicBezTo>
                  <a:cubicBezTo>
                    <a:pt x="6309360" y="98031"/>
                    <a:pt x="6766560" y="545706"/>
                    <a:pt x="7223760" y="993381"/>
                  </a:cubicBezTo>
                </a:path>
              </a:pathLst>
            </a:custGeom>
            <a:solidFill>
              <a:srgbClr val="996633"/>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92D050"/>
                  </a:solidFill>
                </a:ln>
              </a:endParaRPr>
            </a:p>
          </p:txBody>
        </p:sp>
        <p:sp>
          <p:nvSpPr>
            <p:cNvPr id="6" name="Isosceles Triangle 5"/>
            <p:cNvSpPr/>
            <p:nvPr/>
          </p:nvSpPr>
          <p:spPr>
            <a:xfrm>
              <a:off x="3118916" y="3570190"/>
              <a:ext cx="1216548" cy="662168"/>
            </a:xfrm>
            <a:custGeom>
              <a:avLst/>
              <a:gdLst>
                <a:gd name="connsiteX0" fmla="*/ 0 w 1931670"/>
                <a:gd name="connsiteY0" fmla="*/ 411480 h 411480"/>
                <a:gd name="connsiteX1" fmla="*/ 965835 w 1931670"/>
                <a:gd name="connsiteY1" fmla="*/ 0 h 411480"/>
                <a:gd name="connsiteX2" fmla="*/ 1931670 w 1931670"/>
                <a:gd name="connsiteY2" fmla="*/ 411480 h 411480"/>
                <a:gd name="connsiteX3" fmla="*/ 0 w 1931670"/>
                <a:gd name="connsiteY3" fmla="*/ 411480 h 411480"/>
                <a:gd name="connsiteX0" fmla="*/ 0 w 1885950"/>
                <a:gd name="connsiteY0" fmla="*/ 777240 h 777240"/>
                <a:gd name="connsiteX1" fmla="*/ 920115 w 1885950"/>
                <a:gd name="connsiteY1" fmla="*/ 0 h 777240"/>
                <a:gd name="connsiteX2" fmla="*/ 1885950 w 1885950"/>
                <a:gd name="connsiteY2" fmla="*/ 411480 h 777240"/>
                <a:gd name="connsiteX3" fmla="*/ 0 w 1885950"/>
                <a:gd name="connsiteY3" fmla="*/ 777240 h 777240"/>
                <a:gd name="connsiteX0" fmla="*/ 0 w 1885950"/>
                <a:gd name="connsiteY0" fmla="*/ 685800 h 685800"/>
                <a:gd name="connsiteX1" fmla="*/ 1171575 w 1885950"/>
                <a:gd name="connsiteY1" fmla="*/ 0 h 685800"/>
                <a:gd name="connsiteX2" fmla="*/ 1885950 w 1885950"/>
                <a:gd name="connsiteY2" fmla="*/ 320040 h 685800"/>
                <a:gd name="connsiteX3" fmla="*/ 0 w 1885950"/>
                <a:gd name="connsiteY3" fmla="*/ 685800 h 685800"/>
                <a:gd name="connsiteX0" fmla="*/ 0 w 2274570"/>
                <a:gd name="connsiteY0" fmla="*/ 685800 h 731520"/>
                <a:gd name="connsiteX1" fmla="*/ 1171575 w 2274570"/>
                <a:gd name="connsiteY1" fmla="*/ 0 h 731520"/>
                <a:gd name="connsiteX2" fmla="*/ 2274570 w 2274570"/>
                <a:gd name="connsiteY2" fmla="*/ 731520 h 731520"/>
                <a:gd name="connsiteX3" fmla="*/ 0 w 2274570"/>
                <a:gd name="connsiteY3" fmla="*/ 685800 h 731520"/>
                <a:gd name="connsiteX0" fmla="*/ 0 w 2274570"/>
                <a:gd name="connsiteY0" fmla="*/ 685800 h 731520"/>
                <a:gd name="connsiteX1" fmla="*/ 1320165 w 2274570"/>
                <a:gd name="connsiteY1" fmla="*/ 0 h 731520"/>
                <a:gd name="connsiteX2" fmla="*/ 2274570 w 2274570"/>
                <a:gd name="connsiteY2" fmla="*/ 731520 h 731520"/>
                <a:gd name="connsiteX3" fmla="*/ 0 w 2274570"/>
                <a:gd name="connsiteY3" fmla="*/ 685800 h 731520"/>
                <a:gd name="connsiteX0" fmla="*/ 0 w 2160270"/>
                <a:gd name="connsiteY0" fmla="*/ 685800 h 1085850"/>
                <a:gd name="connsiteX1" fmla="*/ 1320165 w 2160270"/>
                <a:gd name="connsiteY1" fmla="*/ 0 h 1085850"/>
                <a:gd name="connsiteX2" fmla="*/ 2160270 w 2160270"/>
                <a:gd name="connsiteY2" fmla="*/ 1085850 h 1085850"/>
                <a:gd name="connsiteX3" fmla="*/ 0 w 2160270"/>
                <a:gd name="connsiteY3" fmla="*/ 685800 h 1085850"/>
                <a:gd name="connsiteX0" fmla="*/ 0 w 1840230"/>
                <a:gd name="connsiteY0" fmla="*/ 685800 h 868680"/>
                <a:gd name="connsiteX1" fmla="*/ 1320165 w 1840230"/>
                <a:gd name="connsiteY1" fmla="*/ 0 h 868680"/>
                <a:gd name="connsiteX2" fmla="*/ 1840230 w 1840230"/>
                <a:gd name="connsiteY2" fmla="*/ 868680 h 868680"/>
                <a:gd name="connsiteX3" fmla="*/ 0 w 1840230"/>
                <a:gd name="connsiteY3" fmla="*/ 685800 h 868680"/>
                <a:gd name="connsiteX0" fmla="*/ 0 w 2034540"/>
                <a:gd name="connsiteY0" fmla="*/ 685800 h 765810"/>
                <a:gd name="connsiteX1" fmla="*/ 1320165 w 2034540"/>
                <a:gd name="connsiteY1" fmla="*/ 0 h 765810"/>
                <a:gd name="connsiteX2" fmla="*/ 2034540 w 2034540"/>
                <a:gd name="connsiteY2" fmla="*/ 765810 h 765810"/>
                <a:gd name="connsiteX3" fmla="*/ 0 w 2034540"/>
                <a:gd name="connsiteY3" fmla="*/ 685800 h 765810"/>
                <a:gd name="connsiteX0" fmla="*/ 0 w 2331720"/>
                <a:gd name="connsiteY0" fmla="*/ 685800 h 800100"/>
                <a:gd name="connsiteX1" fmla="*/ 1320165 w 2331720"/>
                <a:gd name="connsiteY1" fmla="*/ 0 h 800100"/>
                <a:gd name="connsiteX2" fmla="*/ 2331720 w 2331720"/>
                <a:gd name="connsiteY2" fmla="*/ 800100 h 800100"/>
                <a:gd name="connsiteX3" fmla="*/ 0 w 2331720"/>
                <a:gd name="connsiteY3" fmla="*/ 685800 h 800100"/>
                <a:gd name="connsiteX0" fmla="*/ 0 w 2331720"/>
                <a:gd name="connsiteY0" fmla="*/ 731520 h 845820"/>
                <a:gd name="connsiteX1" fmla="*/ 1480185 w 2331720"/>
                <a:gd name="connsiteY1" fmla="*/ 0 h 845820"/>
                <a:gd name="connsiteX2" fmla="*/ 2331720 w 2331720"/>
                <a:gd name="connsiteY2" fmla="*/ 845820 h 845820"/>
                <a:gd name="connsiteX3" fmla="*/ 0 w 2331720"/>
                <a:gd name="connsiteY3" fmla="*/ 731520 h 845820"/>
                <a:gd name="connsiteX0" fmla="*/ 0 w 1480185"/>
                <a:gd name="connsiteY0" fmla="*/ 731520 h 819474"/>
                <a:gd name="connsiteX1" fmla="*/ 1480185 w 1480185"/>
                <a:gd name="connsiteY1" fmla="*/ 0 h 819474"/>
                <a:gd name="connsiteX2" fmla="*/ 1428895 w 1480185"/>
                <a:gd name="connsiteY2" fmla="*/ 819474 h 819474"/>
                <a:gd name="connsiteX3" fmla="*/ 0 w 1480185"/>
                <a:gd name="connsiteY3" fmla="*/ 731520 h 819474"/>
                <a:gd name="connsiteX0" fmla="*/ 0 w 1428895"/>
                <a:gd name="connsiteY0" fmla="*/ 692001 h 779955"/>
                <a:gd name="connsiteX1" fmla="*/ 1422312 w 1428895"/>
                <a:gd name="connsiteY1" fmla="*/ 0 h 779955"/>
                <a:gd name="connsiteX2" fmla="*/ 1428895 w 1428895"/>
                <a:gd name="connsiteY2" fmla="*/ 779955 h 779955"/>
                <a:gd name="connsiteX3" fmla="*/ 0 w 1428895"/>
                <a:gd name="connsiteY3" fmla="*/ 692001 h 779955"/>
                <a:gd name="connsiteX0" fmla="*/ 0 w 1422473"/>
                <a:gd name="connsiteY0" fmla="*/ 692001 h 779955"/>
                <a:gd name="connsiteX1" fmla="*/ 1422312 w 1422473"/>
                <a:gd name="connsiteY1" fmla="*/ 0 h 779955"/>
                <a:gd name="connsiteX2" fmla="*/ 1405746 w 1422473"/>
                <a:gd name="connsiteY2" fmla="*/ 779955 h 779955"/>
                <a:gd name="connsiteX3" fmla="*/ 0 w 1422473"/>
                <a:gd name="connsiteY3" fmla="*/ 692001 h 779955"/>
                <a:gd name="connsiteX0" fmla="*/ 0 w 1422473"/>
                <a:gd name="connsiteY0" fmla="*/ 692001 h 779955"/>
                <a:gd name="connsiteX1" fmla="*/ 1422312 w 1422473"/>
                <a:gd name="connsiteY1" fmla="*/ 0 h 779955"/>
                <a:gd name="connsiteX2" fmla="*/ 1405746 w 1422473"/>
                <a:gd name="connsiteY2" fmla="*/ 779955 h 779955"/>
                <a:gd name="connsiteX3" fmla="*/ 0 w 1422473"/>
                <a:gd name="connsiteY3" fmla="*/ 692001 h 779955"/>
                <a:gd name="connsiteX0" fmla="*/ 0 w 1405746"/>
                <a:gd name="connsiteY0" fmla="*/ 678828 h 766782"/>
                <a:gd name="connsiteX1" fmla="*/ 1341289 w 1405746"/>
                <a:gd name="connsiteY1" fmla="*/ 0 h 766782"/>
                <a:gd name="connsiteX2" fmla="*/ 1405746 w 1405746"/>
                <a:gd name="connsiteY2" fmla="*/ 766782 h 766782"/>
                <a:gd name="connsiteX3" fmla="*/ 0 w 1405746"/>
                <a:gd name="connsiteY3" fmla="*/ 678828 h 766782"/>
                <a:gd name="connsiteX0" fmla="*/ 0 w 1347872"/>
                <a:gd name="connsiteY0" fmla="*/ 678828 h 753609"/>
                <a:gd name="connsiteX1" fmla="*/ 1341289 w 1347872"/>
                <a:gd name="connsiteY1" fmla="*/ 0 h 753609"/>
                <a:gd name="connsiteX2" fmla="*/ 1347872 w 1347872"/>
                <a:gd name="connsiteY2" fmla="*/ 753609 h 753609"/>
                <a:gd name="connsiteX3" fmla="*/ 0 w 1347872"/>
                <a:gd name="connsiteY3" fmla="*/ 678828 h 753609"/>
                <a:gd name="connsiteX0" fmla="*/ 0 w 1347872"/>
                <a:gd name="connsiteY0" fmla="*/ 705174 h 753609"/>
                <a:gd name="connsiteX1" fmla="*/ 1341289 w 1347872"/>
                <a:gd name="connsiteY1" fmla="*/ 0 h 753609"/>
                <a:gd name="connsiteX2" fmla="*/ 1347872 w 1347872"/>
                <a:gd name="connsiteY2" fmla="*/ 753609 h 753609"/>
                <a:gd name="connsiteX3" fmla="*/ 0 w 1347872"/>
                <a:gd name="connsiteY3" fmla="*/ 705174 h 753609"/>
                <a:gd name="connsiteX0" fmla="*/ 0 w 1347872"/>
                <a:gd name="connsiteY0" fmla="*/ 705174 h 753609"/>
                <a:gd name="connsiteX1" fmla="*/ 1341289 w 1347872"/>
                <a:gd name="connsiteY1" fmla="*/ 0 h 753609"/>
                <a:gd name="connsiteX2" fmla="*/ 1347872 w 1347872"/>
                <a:gd name="connsiteY2" fmla="*/ 753609 h 753609"/>
                <a:gd name="connsiteX3" fmla="*/ 0 w 1347872"/>
                <a:gd name="connsiteY3" fmla="*/ 705174 h 753609"/>
              </a:gdLst>
              <a:ahLst/>
              <a:cxnLst>
                <a:cxn ang="0">
                  <a:pos x="connsiteX0" y="connsiteY0"/>
                </a:cxn>
                <a:cxn ang="0">
                  <a:pos x="connsiteX1" y="connsiteY1"/>
                </a:cxn>
                <a:cxn ang="0">
                  <a:pos x="connsiteX2" y="connsiteY2"/>
                </a:cxn>
                <a:cxn ang="0">
                  <a:pos x="connsiteX3" y="connsiteY3"/>
                </a:cxn>
              </a:cxnLst>
              <a:rect l="l" t="t" r="r" b="b"/>
              <a:pathLst>
                <a:path w="1347872" h="753609">
                  <a:moveTo>
                    <a:pt x="0" y="705174"/>
                  </a:moveTo>
                  <a:lnTo>
                    <a:pt x="1341289" y="0"/>
                  </a:lnTo>
                  <a:cubicBezTo>
                    <a:pt x="1343483" y="259985"/>
                    <a:pt x="1345678" y="493624"/>
                    <a:pt x="1347872" y="753609"/>
                  </a:cubicBezTo>
                  <a:lnTo>
                    <a:pt x="0" y="705174"/>
                  </a:lnTo>
                  <a:close/>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201780" flipH="1">
              <a:off x="5143445" y="3382443"/>
              <a:ext cx="716700" cy="318445"/>
            </a:xfrm>
            <a:prstGeom prst="rect">
              <a:avLst/>
            </a:prstGeom>
            <a:noFill/>
            <a:extLst>
              <a:ext uri="{909E8E84-426E-40DD-AFC4-6F175D3DCCD1}">
                <a14:hiddenFill xmlns:a14="http://schemas.microsoft.com/office/drawing/2010/main">
                  <a:solidFill>
                    <a:srgbClr val="FFFFFF"/>
                  </a:solidFill>
                </a14:hiddenFill>
              </a:ext>
            </a:extLst>
          </p:spPr>
        </p:pic>
        <p:sp>
          <p:nvSpPr>
            <p:cNvPr id="2" name="Isosceles Triangle 1"/>
            <p:cNvSpPr/>
            <p:nvPr/>
          </p:nvSpPr>
          <p:spPr>
            <a:xfrm>
              <a:off x="787268" y="3956615"/>
              <a:ext cx="1585895" cy="264985"/>
            </a:xfrm>
            <a:prstGeom prst="triangle">
              <a:avLst>
                <a:gd name="adj" fmla="val 100000"/>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p:cNvSpPr/>
            <p:nvPr/>
          </p:nvSpPr>
          <p:spPr>
            <a:xfrm>
              <a:off x="4335464" y="3292561"/>
              <a:ext cx="2139970" cy="946673"/>
            </a:xfrm>
            <a:prstGeom prst="triangle">
              <a:avLst>
                <a:gd name="adj" fmla="val 99767"/>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2839724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763270" y="571965"/>
            <a:ext cx="8177529" cy="5524500"/>
          </a:xfrm>
        </p:spPr>
        <p:txBody>
          <a:bodyPr>
            <a:normAutofit lnSpcReduction="10000"/>
          </a:bodyPr>
          <a:lstStyle/>
          <a:p>
            <a:pPr marL="0" indent="0">
              <a:buNone/>
            </a:pPr>
            <a:r>
              <a:rPr lang="en-US" sz="2400" dirty="0">
                <a:solidFill>
                  <a:srgbClr val="FFC000"/>
                </a:solidFill>
              </a:rPr>
              <a:t>2. CALCULATING THE PITCH OF A SLOPE</a:t>
            </a:r>
          </a:p>
          <a:p>
            <a:pPr marL="0" indent="0">
              <a:buNone/>
            </a:pPr>
            <a:r>
              <a:rPr lang="en-US" dirty="0"/>
              <a:t>In this unit, we are going to practice calculating the pitch (inclination or gradient) of a slope.</a:t>
            </a:r>
          </a:p>
          <a:p>
            <a:pPr marL="0" indent="0">
              <a:buNone/>
            </a:pPr>
            <a:r>
              <a:rPr lang="en-US" dirty="0"/>
              <a:t>The amount of pitch on slopes can be measured in ratios (X/Y or X:Y), </a:t>
            </a:r>
            <a:r>
              <a:rPr lang="en-US" dirty="0" err="1"/>
              <a:t>percents</a:t>
            </a:r>
            <a:r>
              <a:rPr lang="en-US" dirty="0"/>
              <a:t> (%), and degrees (</a:t>
            </a:r>
            <a:r>
              <a:rPr lang="en-US" baseline="30000" dirty="0"/>
              <a:t>0</a:t>
            </a:r>
            <a:r>
              <a:rPr lang="en-US" dirty="0"/>
              <a:t>). We will practice all of these.</a:t>
            </a:r>
          </a:p>
          <a:p>
            <a:pPr marL="0" indent="0">
              <a:buNone/>
            </a:pPr>
            <a:r>
              <a:rPr lang="en-US" dirty="0"/>
              <a:t>A slope is typically illustrated using three lines: </a:t>
            </a:r>
          </a:p>
          <a:p>
            <a:pPr marL="457200" indent="-457200">
              <a:buFont typeface="+mj-lt"/>
              <a:buAutoNum type="arabicPeriod"/>
            </a:pPr>
            <a:r>
              <a:rPr lang="en-US" dirty="0"/>
              <a:t>a horizontal line, representing the </a:t>
            </a:r>
            <a:r>
              <a:rPr lang="en-US" dirty="0">
                <a:solidFill>
                  <a:srgbClr val="41D0DF"/>
                </a:solidFill>
              </a:rPr>
              <a:t>run </a:t>
            </a:r>
            <a:r>
              <a:rPr lang="en-US" dirty="0"/>
              <a:t>of the slope.</a:t>
            </a:r>
          </a:p>
          <a:p>
            <a:pPr marL="457200" indent="-457200">
              <a:buFont typeface="+mj-lt"/>
              <a:buAutoNum type="arabicPeriod"/>
            </a:pPr>
            <a:endParaRPr lang="en-US" dirty="0"/>
          </a:p>
          <a:p>
            <a:pPr marL="457200" indent="-457200">
              <a:buFont typeface="+mj-lt"/>
              <a:buAutoNum type="arabicPeriod"/>
            </a:pPr>
            <a:r>
              <a:rPr lang="en-US" dirty="0"/>
              <a:t>a vertical line, representing the </a:t>
            </a:r>
            <a:r>
              <a:rPr lang="en-US" dirty="0">
                <a:solidFill>
                  <a:srgbClr val="FF0000"/>
                </a:solidFill>
              </a:rPr>
              <a:t>rise</a:t>
            </a:r>
            <a:r>
              <a:rPr lang="en-US" dirty="0"/>
              <a:t>, </a:t>
            </a:r>
          </a:p>
          <a:p>
            <a:pPr marL="0" indent="0">
              <a:buNone/>
            </a:pPr>
            <a:endParaRPr lang="en-US" dirty="0"/>
          </a:p>
          <a:p>
            <a:pPr marL="457200" indent="-457200">
              <a:buFont typeface="+mj-lt"/>
              <a:buAutoNum type="arabicPeriod" startAt="3"/>
            </a:pPr>
            <a:r>
              <a:rPr lang="en-US" dirty="0"/>
              <a:t>And a third connecting line that represents the </a:t>
            </a:r>
            <a:r>
              <a:rPr lang="en-US" dirty="0">
                <a:solidFill>
                  <a:srgbClr val="92D050"/>
                </a:solidFill>
              </a:rPr>
              <a:t>pitch</a:t>
            </a:r>
            <a:r>
              <a:rPr lang="en-US" dirty="0"/>
              <a:t> of the slope.</a:t>
            </a:r>
          </a:p>
          <a:p>
            <a:pPr marL="0" indent="0">
              <a:buNone/>
            </a:pPr>
            <a:endParaRPr lang="en-US" dirty="0"/>
          </a:p>
          <a:p>
            <a:pPr marL="0" indent="0">
              <a:buNone/>
            </a:pPr>
            <a:r>
              <a:rPr lang="en-US" dirty="0"/>
              <a:t> </a:t>
            </a:r>
          </a:p>
          <a:p>
            <a:pPr marL="0" indent="0">
              <a:buNone/>
            </a:pPr>
            <a:endParaRPr lang="en-US" dirty="0"/>
          </a:p>
        </p:txBody>
      </p:sp>
      <p:cxnSp>
        <p:nvCxnSpPr>
          <p:cNvPr id="9" name="Straight Arrow Connector 8"/>
          <p:cNvCxnSpPr/>
          <p:nvPr/>
        </p:nvCxnSpPr>
        <p:spPr>
          <a:xfrm flipH="1" flipV="1">
            <a:off x="5771189" y="3189713"/>
            <a:ext cx="11151" cy="691375"/>
          </a:xfrm>
          <a:prstGeom prst="straightConnector1">
            <a:avLst/>
          </a:prstGeom>
          <a:ln w="38100">
            <a:solidFill>
              <a:srgbClr val="FF0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7610919" y="2778772"/>
            <a:ext cx="1483113" cy="0"/>
          </a:xfrm>
          <a:prstGeom prst="straightConnector1">
            <a:avLst/>
          </a:prstGeom>
          <a:ln w="38100">
            <a:solidFill>
              <a:srgbClr val="41D0DF">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2129362" y="4746084"/>
            <a:ext cx="1494265" cy="691376"/>
          </a:xfrm>
          <a:prstGeom prst="straightConnector1">
            <a:avLst/>
          </a:prstGeom>
          <a:ln w="38100">
            <a:solidFill>
              <a:srgbClr val="FFFF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1862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360107" y="1457018"/>
            <a:ext cx="8177529" cy="3663010"/>
          </a:xfrm>
        </p:spPr>
        <p:txBody>
          <a:bodyPr>
            <a:normAutofit fontScale="92500" lnSpcReduction="10000"/>
          </a:bodyPr>
          <a:lstStyle/>
          <a:p>
            <a:pPr marL="457200" indent="-457200">
              <a:buFont typeface="+mj-lt"/>
              <a:buAutoNum type="arabicPeriod"/>
            </a:pPr>
            <a:r>
              <a:rPr lang="en-US" dirty="0"/>
              <a:t>a horizontal line (blue), representing the run,</a:t>
            </a:r>
          </a:p>
          <a:p>
            <a:pPr marL="0" indent="0">
              <a:buNone/>
            </a:pPr>
            <a:r>
              <a:rPr lang="en-US" dirty="0"/>
              <a:t> </a:t>
            </a:r>
          </a:p>
          <a:p>
            <a:pPr marL="457200" indent="-457200">
              <a:buFont typeface="+mj-lt"/>
              <a:buAutoNum type="arabicPeriod"/>
            </a:pPr>
            <a:r>
              <a:rPr lang="en-US" dirty="0"/>
              <a:t>a vertical line (red), representing the rise, </a:t>
            </a:r>
          </a:p>
          <a:p>
            <a:pPr marL="457200" indent="-457200">
              <a:buFont typeface="+mj-lt"/>
              <a:buAutoNum type="arabicPeriod"/>
            </a:pPr>
            <a:endParaRPr lang="en-US" dirty="0"/>
          </a:p>
          <a:p>
            <a:pPr marL="457200" indent="-457200">
              <a:buFont typeface="+mj-lt"/>
              <a:buAutoNum type="arabicPeriod" startAt="3"/>
            </a:pPr>
            <a:r>
              <a:rPr lang="en-US" dirty="0"/>
              <a:t>and a third connecting line (olive) that represents the slope.</a:t>
            </a:r>
          </a:p>
          <a:p>
            <a:pPr marL="457200" indent="-457200">
              <a:buAutoNum type="arabicParenBoth"/>
            </a:pPr>
            <a:endParaRPr lang="en-US" dirty="0"/>
          </a:p>
          <a:p>
            <a:pPr marL="0" indent="0">
              <a:buNone/>
            </a:pPr>
            <a:r>
              <a:rPr lang="en-US" dirty="0"/>
              <a:t>Click to see animation.</a:t>
            </a:r>
          </a:p>
          <a:p>
            <a:pPr marL="0" indent="0">
              <a:buNone/>
            </a:pPr>
            <a:endParaRPr lang="en-US" dirty="0"/>
          </a:p>
          <a:p>
            <a:pPr marL="0" indent="0">
              <a:buNone/>
            </a:pPr>
            <a:r>
              <a:rPr lang="en-US" dirty="0"/>
              <a:t> </a:t>
            </a:r>
          </a:p>
          <a:p>
            <a:pPr marL="0" indent="0">
              <a:buNone/>
            </a:pPr>
            <a:endParaRPr lang="en-US" dirty="0"/>
          </a:p>
        </p:txBody>
      </p:sp>
      <p:cxnSp>
        <p:nvCxnSpPr>
          <p:cNvPr id="8" name="Straight Arrow Connector 7"/>
          <p:cNvCxnSpPr/>
          <p:nvPr/>
        </p:nvCxnSpPr>
        <p:spPr>
          <a:xfrm flipH="1" flipV="1">
            <a:off x="6056147" y="1928922"/>
            <a:ext cx="11151" cy="691375"/>
          </a:xfrm>
          <a:prstGeom prst="straightConnector1">
            <a:avLst/>
          </a:prstGeom>
          <a:ln w="38100">
            <a:solidFill>
              <a:srgbClr val="FF0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6689648" y="1608883"/>
            <a:ext cx="1483113" cy="0"/>
          </a:xfrm>
          <a:prstGeom prst="straightConnector1">
            <a:avLst/>
          </a:prstGeom>
          <a:ln w="38100">
            <a:solidFill>
              <a:srgbClr val="41D0DF">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7893743" y="2597147"/>
            <a:ext cx="1494265" cy="691376"/>
          </a:xfrm>
          <a:prstGeom prst="straightConnector1">
            <a:avLst/>
          </a:prstGeom>
          <a:ln w="38100">
            <a:solidFill>
              <a:srgbClr val="FFFF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757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6035 -7.40741E-7 L -0.20138 0.63333 " pathEditMode="relative" rAng="0" ptsTypes="AA">
                                      <p:cBhvr>
                                        <p:cTn id="6" dur="2000" fill="hold"/>
                                        <p:tgtEl>
                                          <p:spTgt spid="10"/>
                                        </p:tgtEl>
                                        <p:attrNameLst>
                                          <p:attrName>ppt_x</p:attrName>
                                          <p:attrName>ppt_y</p:attrName>
                                        </p:attrNameLst>
                                      </p:cBhvr>
                                      <p:rCtr x="-7060" y="31667"/>
                                    </p:animMotion>
                                  </p:childTnLst>
                                </p:cTn>
                              </p:par>
                              <p:par>
                                <p:cTn id="7" presetID="42" presetClass="path" presetSubtype="0" accel="50000" decel="50000" fill="hold" nodeType="withEffect">
                                  <p:stCondLst>
                                    <p:cond delay="0"/>
                                  </p:stCondLst>
                                  <p:childTnLst>
                                    <p:animMotion origin="layout" path="M -3.06878E-6 -2.96296E-6 L 0.01902 0.48681 " pathEditMode="relative" rAng="0" ptsTypes="AA">
                                      <p:cBhvr>
                                        <p:cTn id="8" dur="2000" fill="hold"/>
                                        <p:tgtEl>
                                          <p:spTgt spid="8"/>
                                        </p:tgtEl>
                                        <p:attrNameLst>
                                          <p:attrName>ppt_x</p:attrName>
                                          <p:attrName>ppt_y</p:attrName>
                                        </p:attrNameLst>
                                      </p:cBhvr>
                                      <p:rCtr x="942" y="24329"/>
                                    </p:animMotion>
                                  </p:childTnLst>
                                </p:cTn>
                              </p:par>
                              <p:par>
                                <p:cTn id="9" presetID="42" presetClass="path" presetSubtype="0" accel="50000" decel="50000" fill="hold" nodeType="withEffect">
                                  <p:stCondLst>
                                    <p:cond delay="0"/>
                                  </p:stCondLst>
                                  <p:childTnLst>
                                    <p:animMotion origin="layout" path="M 0.00115 0.00509 L -0.32738 0.38611 " pathEditMode="relative" rAng="0" ptsTypes="AA">
                                      <p:cBhvr>
                                        <p:cTn id="10" dur="2000" fill="hold"/>
                                        <p:tgtEl>
                                          <p:spTgt spid="13"/>
                                        </p:tgtEl>
                                        <p:attrNameLst>
                                          <p:attrName>ppt_x</p:attrName>
                                          <p:attrName>ppt_y</p:attrName>
                                        </p:attrNameLst>
                                      </p:cBhvr>
                                      <p:rCtr x="-16435" y="190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790778" y="1383552"/>
            <a:ext cx="8177529" cy="3663010"/>
          </a:xfrm>
        </p:spPr>
        <p:txBody>
          <a:bodyPr>
            <a:normAutofit/>
          </a:bodyPr>
          <a:lstStyle/>
          <a:p>
            <a:pPr marL="0" indent="0">
              <a:buNone/>
            </a:pPr>
            <a:endParaRPr lang="en-US" dirty="0"/>
          </a:p>
          <a:p>
            <a:pPr marL="0" indent="0">
              <a:buNone/>
            </a:pPr>
            <a:r>
              <a:rPr lang="en-US" dirty="0"/>
              <a:t> </a:t>
            </a:r>
          </a:p>
          <a:p>
            <a:pPr marL="0" indent="0">
              <a:buNone/>
            </a:pPr>
            <a:endParaRPr lang="en-US" dirty="0"/>
          </a:p>
        </p:txBody>
      </p:sp>
      <p:grpSp>
        <p:nvGrpSpPr>
          <p:cNvPr id="7" name="Group 6"/>
          <p:cNvGrpSpPr/>
          <p:nvPr/>
        </p:nvGrpSpPr>
        <p:grpSpPr>
          <a:xfrm>
            <a:off x="690587" y="1465535"/>
            <a:ext cx="8277720" cy="4050695"/>
            <a:chOff x="690587" y="1465535"/>
            <a:chExt cx="8277720" cy="4050695"/>
          </a:xfrm>
        </p:grpSpPr>
        <p:grpSp>
          <p:nvGrpSpPr>
            <p:cNvPr id="22" name="Group 21"/>
            <p:cNvGrpSpPr/>
            <p:nvPr/>
          </p:nvGrpSpPr>
          <p:grpSpPr>
            <a:xfrm>
              <a:off x="690587" y="1465535"/>
              <a:ext cx="8277720" cy="4050695"/>
              <a:chOff x="364981" y="1382084"/>
              <a:chExt cx="8277720" cy="4050695"/>
            </a:xfrm>
          </p:grpSpPr>
          <p:grpSp>
            <p:nvGrpSpPr>
              <p:cNvPr id="2" name="Group 1"/>
              <p:cNvGrpSpPr/>
              <p:nvPr/>
            </p:nvGrpSpPr>
            <p:grpSpPr>
              <a:xfrm>
                <a:off x="2367232" y="1813465"/>
                <a:ext cx="3159749" cy="1979274"/>
                <a:chOff x="4711036" y="3625984"/>
                <a:chExt cx="1516567" cy="691376"/>
              </a:xfrm>
            </p:grpSpPr>
            <p:cxnSp>
              <p:nvCxnSpPr>
                <p:cNvPr id="8" name="Straight Arrow Connector 7"/>
                <p:cNvCxnSpPr/>
                <p:nvPr/>
              </p:nvCxnSpPr>
              <p:spPr>
                <a:xfrm flipH="1" flipV="1">
                  <a:off x="6216452" y="3625984"/>
                  <a:ext cx="11151" cy="691375"/>
                </a:xfrm>
                <a:prstGeom prst="straightConnector1">
                  <a:avLst/>
                </a:prstGeom>
                <a:ln w="38100">
                  <a:solidFill>
                    <a:srgbClr val="FF0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733339" y="4317359"/>
                  <a:ext cx="1483113" cy="0"/>
                </a:xfrm>
                <a:prstGeom prst="straightConnector1">
                  <a:avLst/>
                </a:prstGeom>
                <a:ln w="38100">
                  <a:solidFill>
                    <a:srgbClr val="41D0DF">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4711036" y="3625984"/>
                  <a:ext cx="1494265" cy="691376"/>
                </a:xfrm>
                <a:prstGeom prst="straightConnector1">
                  <a:avLst/>
                </a:prstGeom>
                <a:ln w="38100">
                  <a:solidFill>
                    <a:srgbClr val="FFFF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3" name="TextBox 2"/>
              <p:cNvSpPr txBox="1"/>
              <p:nvPr/>
            </p:nvSpPr>
            <p:spPr>
              <a:xfrm>
                <a:off x="2610301" y="4112360"/>
                <a:ext cx="3616976" cy="923330"/>
              </a:xfrm>
              <a:prstGeom prst="rect">
                <a:avLst/>
              </a:prstGeom>
              <a:noFill/>
            </p:spPr>
            <p:txBody>
              <a:bodyPr wrap="square" rtlCol="0">
                <a:spAutoFit/>
              </a:bodyPr>
              <a:lstStyle/>
              <a:p>
                <a:r>
                  <a:rPr lang="en-US" dirty="0"/>
                  <a:t>The </a:t>
                </a:r>
                <a:r>
                  <a:rPr lang="en-US" dirty="0">
                    <a:solidFill>
                      <a:srgbClr val="41D0DF"/>
                    </a:solidFill>
                  </a:rPr>
                  <a:t>RUN</a:t>
                </a:r>
                <a:r>
                  <a:rPr lang="en-US" dirty="0"/>
                  <a:t> – horizontal line that represents the length of the slope being measured.</a:t>
                </a:r>
              </a:p>
            </p:txBody>
          </p:sp>
          <p:sp>
            <p:nvSpPr>
              <p:cNvPr id="9" name="TextBox 8"/>
              <p:cNvSpPr txBox="1"/>
              <p:nvPr/>
            </p:nvSpPr>
            <p:spPr>
              <a:xfrm>
                <a:off x="5744806" y="2567553"/>
                <a:ext cx="2897895" cy="923330"/>
              </a:xfrm>
              <a:prstGeom prst="rect">
                <a:avLst/>
              </a:prstGeom>
              <a:noFill/>
            </p:spPr>
            <p:txBody>
              <a:bodyPr wrap="square" rtlCol="0">
                <a:spAutoFit/>
              </a:bodyPr>
              <a:lstStyle/>
              <a:p>
                <a:r>
                  <a:rPr lang="en-US" dirty="0"/>
                  <a:t>The </a:t>
                </a:r>
                <a:r>
                  <a:rPr lang="en-US" dirty="0">
                    <a:solidFill>
                      <a:srgbClr val="FF0000"/>
                    </a:solidFill>
                  </a:rPr>
                  <a:t>RISE</a:t>
                </a:r>
                <a:r>
                  <a:rPr lang="en-US" dirty="0"/>
                  <a:t> – the vertical line that represents the height of the slope being measured.</a:t>
                </a:r>
              </a:p>
            </p:txBody>
          </p:sp>
          <p:sp>
            <p:nvSpPr>
              <p:cNvPr id="4" name="TextBox 3"/>
              <p:cNvSpPr txBox="1"/>
              <p:nvPr/>
            </p:nvSpPr>
            <p:spPr>
              <a:xfrm rot="19650789">
                <a:off x="1735799" y="1382084"/>
                <a:ext cx="3757930" cy="923330"/>
              </a:xfrm>
              <a:prstGeom prst="rect">
                <a:avLst/>
              </a:prstGeom>
              <a:noFill/>
            </p:spPr>
            <p:txBody>
              <a:bodyPr wrap="square" rtlCol="0">
                <a:spAutoFit/>
              </a:bodyPr>
              <a:lstStyle/>
              <a:p>
                <a:r>
                  <a:rPr lang="en-US" dirty="0"/>
                  <a:t>The </a:t>
                </a:r>
                <a:r>
                  <a:rPr lang="en-US" b="1" dirty="0">
                    <a:solidFill>
                      <a:srgbClr val="92D050"/>
                    </a:solidFill>
                  </a:rPr>
                  <a:t>slope</a:t>
                </a:r>
                <a:r>
                  <a:rPr lang="en-US" dirty="0"/>
                  <a:t> – the amount of inclination or pitch of the slope. This line is also called a </a:t>
                </a:r>
                <a:r>
                  <a:rPr lang="en-US" dirty="0">
                    <a:solidFill>
                      <a:srgbClr val="FFC000"/>
                    </a:solidFill>
                  </a:rPr>
                  <a:t>TANGENT </a:t>
                </a:r>
                <a:r>
                  <a:rPr lang="en-US" dirty="0"/>
                  <a:t>in geometry</a:t>
                </a:r>
                <a:r>
                  <a:rPr lang="en-US" dirty="0">
                    <a:solidFill>
                      <a:srgbClr val="FFC000"/>
                    </a:solidFill>
                  </a:rPr>
                  <a:t>.</a:t>
                </a:r>
              </a:p>
            </p:txBody>
          </p:sp>
          <p:sp>
            <p:nvSpPr>
              <p:cNvPr id="5" name="Arc 4"/>
              <p:cNvSpPr/>
              <p:nvPr/>
            </p:nvSpPr>
            <p:spPr>
              <a:xfrm>
                <a:off x="4988689" y="2215845"/>
                <a:ext cx="1065103" cy="914400"/>
              </a:xfrm>
              <a:prstGeom prst="arc">
                <a:avLst/>
              </a:prstGeom>
              <a:ln w="38100">
                <a:solidFill>
                  <a:srgbClr val="FD9523">
                    <a:alpha val="60000"/>
                  </a:srgb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Arc 10"/>
              <p:cNvSpPr/>
              <p:nvPr/>
            </p:nvSpPr>
            <p:spPr>
              <a:xfrm>
                <a:off x="2293799" y="3801077"/>
                <a:ext cx="1065103" cy="914400"/>
              </a:xfrm>
              <a:prstGeom prst="arc">
                <a:avLst>
                  <a:gd name="adj1" fmla="val 16200000"/>
                  <a:gd name="adj2" fmla="val 21378556"/>
                </a:avLst>
              </a:prstGeom>
              <a:ln w="38100">
                <a:solidFill>
                  <a:srgbClr val="FD9523">
                    <a:alpha val="60000"/>
                  </a:srgb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Arc 11"/>
              <p:cNvSpPr/>
              <p:nvPr/>
            </p:nvSpPr>
            <p:spPr>
              <a:xfrm>
                <a:off x="2612857" y="2532282"/>
                <a:ext cx="1065103" cy="914400"/>
              </a:xfrm>
              <a:prstGeom prst="arc">
                <a:avLst>
                  <a:gd name="adj1" fmla="val 16200000"/>
                  <a:gd name="adj2" fmla="val 21378556"/>
                </a:avLst>
              </a:prstGeom>
              <a:ln w="38100">
                <a:solidFill>
                  <a:srgbClr val="FD9523">
                    <a:alpha val="60000"/>
                  </a:srgb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Arc 14"/>
              <p:cNvSpPr/>
              <p:nvPr/>
            </p:nvSpPr>
            <p:spPr>
              <a:xfrm>
                <a:off x="2805764" y="3441253"/>
                <a:ext cx="282382" cy="331953"/>
              </a:xfrm>
              <a:prstGeom prst="arc">
                <a:avLst>
                  <a:gd name="adj1" fmla="val 16385648"/>
                  <a:gd name="adj2" fmla="val 5118141"/>
                </a:avLst>
              </a:prstGeom>
              <a:ln w="38100">
                <a:solidFill>
                  <a:srgbClr val="FFFF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FFFF00"/>
                  </a:solidFill>
                </a:endParaRPr>
              </a:p>
            </p:txBody>
          </p:sp>
          <p:sp>
            <p:nvSpPr>
              <p:cNvPr id="16" name="TextBox 15"/>
              <p:cNvSpPr txBox="1"/>
              <p:nvPr/>
            </p:nvSpPr>
            <p:spPr>
              <a:xfrm>
                <a:off x="364981" y="3439850"/>
                <a:ext cx="2048719" cy="923330"/>
              </a:xfrm>
              <a:prstGeom prst="rect">
                <a:avLst/>
              </a:prstGeom>
              <a:noFill/>
            </p:spPr>
            <p:txBody>
              <a:bodyPr wrap="square" rtlCol="0">
                <a:spAutoFit/>
              </a:bodyPr>
              <a:lstStyle/>
              <a:p>
                <a:r>
                  <a:rPr lang="en-US" dirty="0"/>
                  <a:t>The </a:t>
                </a:r>
                <a:r>
                  <a:rPr lang="en-US" b="1" dirty="0">
                    <a:solidFill>
                      <a:srgbClr val="FFFF00"/>
                    </a:solidFill>
                  </a:rPr>
                  <a:t>angle</a:t>
                </a:r>
                <a:r>
                  <a:rPr lang="en-US" dirty="0">
                    <a:solidFill>
                      <a:srgbClr val="FFFF00"/>
                    </a:solidFill>
                  </a:rPr>
                  <a:t> </a:t>
                </a:r>
                <a:r>
                  <a:rPr lang="en-US" dirty="0"/>
                  <a:t>formed when measuring a slope.</a:t>
                </a:r>
              </a:p>
            </p:txBody>
          </p:sp>
          <p:sp>
            <p:nvSpPr>
              <p:cNvPr id="21" name="Arc 20"/>
              <p:cNvSpPr/>
              <p:nvPr/>
            </p:nvSpPr>
            <p:spPr>
              <a:xfrm rot="18189704">
                <a:off x="1539196" y="2790849"/>
                <a:ext cx="1899961" cy="3383900"/>
              </a:xfrm>
              <a:prstGeom prst="arc">
                <a:avLst/>
              </a:prstGeom>
              <a:ln w="38100">
                <a:solidFill>
                  <a:srgbClr val="FD9523">
                    <a:alpha val="60000"/>
                  </a:srgb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pic>
          <p:nvPicPr>
            <p:cNvPr id="17"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648507" flipH="1">
              <a:off x="4739619" y="2040383"/>
              <a:ext cx="716700" cy="318445"/>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TextBox 13"/>
          <p:cNvSpPr txBox="1"/>
          <p:nvPr/>
        </p:nvSpPr>
        <p:spPr>
          <a:xfrm>
            <a:off x="295200" y="5324332"/>
            <a:ext cx="9010800" cy="384721"/>
          </a:xfrm>
          <a:prstGeom prst="rect">
            <a:avLst/>
          </a:prstGeom>
          <a:noFill/>
        </p:spPr>
        <p:txBody>
          <a:bodyPr wrap="none" rtlCol="0">
            <a:spAutoFit/>
          </a:bodyPr>
          <a:lstStyle/>
          <a:p>
            <a:r>
              <a:rPr lang="en-US" sz="1900" dirty="0">
                <a:solidFill>
                  <a:schemeClr val="tx2"/>
                </a:solidFill>
                <a:latin typeface="+mn-lt"/>
                <a:ea typeface="+mn-ea"/>
                <a:cs typeface="+mn-cs"/>
              </a:rPr>
              <a:t>Keep filling out those flashcards and test yourself every day on these terms!</a:t>
            </a:r>
          </a:p>
        </p:txBody>
      </p:sp>
    </p:spTree>
    <p:extLst>
      <p:ext uri="{BB962C8B-B14F-4D97-AF65-F5344CB8AC3E}">
        <p14:creationId xmlns:p14="http://schemas.microsoft.com/office/powerpoint/2010/main" val="1412512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5698" y="693219"/>
            <a:ext cx="8501738" cy="4273193"/>
          </a:xfrm>
        </p:spPr>
        <p:txBody>
          <a:bodyPr>
            <a:normAutofit/>
          </a:bodyPr>
          <a:lstStyle/>
          <a:p>
            <a:pPr marL="0" indent="0">
              <a:buNone/>
            </a:pPr>
            <a:r>
              <a:rPr lang="en-US" dirty="0"/>
              <a:t>It will help you to know that once you draw or measure a slope, you form a right triangle to represent the pitch on a slope, you can then determine the degree of pitch that is involved. </a:t>
            </a:r>
          </a:p>
          <a:p>
            <a:pPr marL="0" indent="0">
              <a:buNone/>
            </a:pPr>
            <a:r>
              <a:rPr lang="en-US" b="1" dirty="0">
                <a:solidFill>
                  <a:srgbClr val="FFC000"/>
                </a:solidFill>
              </a:rPr>
              <a:t>Amount of pitch </a:t>
            </a:r>
            <a:r>
              <a:rPr lang="en-US" dirty="0"/>
              <a:t>– </a:t>
            </a:r>
            <a:r>
              <a:rPr lang="en-US" dirty="0">
                <a:solidFill>
                  <a:srgbClr val="FFC000"/>
                </a:solidFill>
              </a:rPr>
              <a:t>A number that describes the  amount of inclination on a slope. That amount can be described as a ratio,  percent, or a degree. Road gradients are usually expressed in %.</a:t>
            </a:r>
          </a:p>
          <a:p>
            <a:pPr marL="0" indent="0">
              <a:buNone/>
            </a:pPr>
            <a:endParaRPr lang="en-US" dirty="0"/>
          </a:p>
          <a:p>
            <a:pPr marL="0" indent="0">
              <a:buNone/>
            </a:pPr>
            <a:endParaRPr lang="en-US" dirty="0"/>
          </a:p>
        </p:txBody>
      </p:sp>
      <p:pic>
        <p:nvPicPr>
          <p:cNvPr id="5" name="Picture 2" descr="http://downloads.clipart.com/22207437.png?t=1388686204&amp;h=b7fd4903372f501dfb31d3b31f6592f7&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3336" y="3290498"/>
            <a:ext cx="2455964" cy="3119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7248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83260" y="632400"/>
            <a:ext cx="8177529" cy="5524500"/>
          </a:xfrm>
        </p:spPr>
        <p:txBody>
          <a:bodyPr>
            <a:normAutofit/>
          </a:bodyPr>
          <a:lstStyle/>
          <a:p>
            <a:pPr marL="0" indent="0">
              <a:buNone/>
            </a:pPr>
            <a:r>
              <a:rPr lang="en-US" dirty="0"/>
              <a:t>How do we calculate the amount of pitch on a slope?</a:t>
            </a:r>
          </a:p>
          <a:p>
            <a:pPr marL="0" indent="0">
              <a:buNone/>
            </a:pPr>
            <a:r>
              <a:rPr lang="en-US" dirty="0"/>
              <a:t>You must use a formula or equation. Memorize the formula. It’s easy and very, very useful!</a:t>
            </a:r>
          </a:p>
          <a:p>
            <a:pPr marL="0" indent="0">
              <a:buNone/>
            </a:pPr>
            <a:r>
              <a:rPr lang="en-US" dirty="0"/>
              <a:t>The pitch on a slope is measured using the following formula. </a:t>
            </a:r>
          </a:p>
          <a:p>
            <a:pPr marL="0" indent="0">
              <a:buNone/>
            </a:pPr>
            <a:endParaRPr lang="en-US" dirty="0"/>
          </a:p>
          <a:p>
            <a:pPr marL="0" indent="0">
              <a:buNone/>
            </a:pPr>
            <a:endParaRPr lang="en-US" dirty="0"/>
          </a:p>
          <a:p>
            <a:pPr marL="0" indent="0">
              <a:buNone/>
            </a:pPr>
            <a:endParaRPr lang="en-US" dirty="0"/>
          </a:p>
          <a:p>
            <a:pPr marL="0" indent="0">
              <a:buNone/>
            </a:pPr>
            <a:r>
              <a:rPr lang="en-US" dirty="0"/>
              <a:t>What are those little triangles? When you see    in a formula, it simply means “change.” Here, it  represents the change in vertical and horizontal distances. Don’t let the little symbol throw you. We are not going to use it in our measurements here.</a:t>
            </a:r>
          </a:p>
          <a:p>
            <a:pPr marL="0" indent="0">
              <a:buNone/>
            </a:pPr>
            <a:endParaRPr lang="en-US" dirty="0"/>
          </a:p>
        </p:txBody>
      </p:sp>
      <p:grpSp>
        <p:nvGrpSpPr>
          <p:cNvPr id="12" name="Group 11"/>
          <p:cNvGrpSpPr/>
          <p:nvPr/>
        </p:nvGrpSpPr>
        <p:grpSpPr>
          <a:xfrm>
            <a:off x="3203624" y="2537340"/>
            <a:ext cx="3136799" cy="704612"/>
            <a:chOff x="3280410" y="2937510"/>
            <a:chExt cx="3136799" cy="704612"/>
          </a:xfrm>
        </p:grpSpPr>
        <p:sp>
          <p:nvSpPr>
            <p:cNvPr id="5" name="Isosceles Triangle 4"/>
            <p:cNvSpPr/>
            <p:nvPr/>
          </p:nvSpPr>
          <p:spPr>
            <a:xfrm>
              <a:off x="4364753" y="3053834"/>
              <a:ext cx="114300" cy="160020"/>
            </a:xfrm>
            <a:prstGeom prst="triangle">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433333" y="3272790"/>
              <a:ext cx="1983876" cy="369332"/>
            </a:xfrm>
            <a:prstGeom prst="rect">
              <a:avLst/>
            </a:prstGeom>
            <a:noFill/>
          </p:spPr>
          <p:txBody>
            <a:bodyPr wrap="none" rtlCol="0">
              <a:spAutoFit/>
            </a:bodyPr>
            <a:lstStyle/>
            <a:p>
              <a:r>
                <a:rPr lang="en-US" dirty="0">
                  <a:solidFill>
                    <a:srgbClr val="FFC000"/>
                  </a:solidFill>
                </a:rPr>
                <a:t>Horizontal distance</a:t>
              </a:r>
            </a:p>
          </p:txBody>
        </p:sp>
        <p:sp>
          <p:nvSpPr>
            <p:cNvPr id="7" name="TextBox 6"/>
            <p:cNvSpPr txBox="1"/>
            <p:nvPr/>
          </p:nvSpPr>
          <p:spPr>
            <a:xfrm>
              <a:off x="4433333" y="2937510"/>
              <a:ext cx="1723998" cy="369332"/>
            </a:xfrm>
            <a:prstGeom prst="rect">
              <a:avLst/>
            </a:prstGeom>
            <a:noFill/>
          </p:spPr>
          <p:txBody>
            <a:bodyPr wrap="none" rtlCol="0">
              <a:spAutoFit/>
            </a:bodyPr>
            <a:lstStyle/>
            <a:p>
              <a:r>
                <a:rPr lang="en-US" dirty="0">
                  <a:solidFill>
                    <a:srgbClr val="FFC000"/>
                  </a:solidFill>
                </a:rPr>
                <a:t>Vertical distance</a:t>
              </a:r>
            </a:p>
          </p:txBody>
        </p:sp>
        <p:sp>
          <p:nvSpPr>
            <p:cNvPr id="8" name="TextBox 7"/>
            <p:cNvSpPr txBox="1"/>
            <p:nvPr/>
          </p:nvSpPr>
          <p:spPr>
            <a:xfrm>
              <a:off x="3280410" y="3088124"/>
              <a:ext cx="870751" cy="369332"/>
            </a:xfrm>
            <a:prstGeom prst="rect">
              <a:avLst/>
            </a:prstGeom>
            <a:noFill/>
          </p:spPr>
          <p:txBody>
            <a:bodyPr wrap="none" rtlCol="0">
              <a:spAutoFit/>
            </a:bodyPr>
            <a:lstStyle/>
            <a:p>
              <a:r>
                <a:rPr lang="en-US" dirty="0">
                  <a:solidFill>
                    <a:srgbClr val="FFC000"/>
                  </a:solidFill>
                </a:rPr>
                <a:t>Slope =</a:t>
              </a:r>
            </a:p>
          </p:txBody>
        </p:sp>
        <p:sp>
          <p:nvSpPr>
            <p:cNvPr id="9" name="Isosceles Triangle 8"/>
            <p:cNvSpPr/>
            <p:nvPr/>
          </p:nvSpPr>
          <p:spPr>
            <a:xfrm>
              <a:off x="4364753" y="3344942"/>
              <a:ext cx="114300" cy="160020"/>
            </a:xfrm>
            <a:prstGeom prst="triangle">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4224154" y="3295650"/>
              <a:ext cx="2052456" cy="0"/>
            </a:xfrm>
            <a:prstGeom prst="line">
              <a:avLst/>
            </a:prstGeom>
            <a:ln w="38100">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3" name="Isosceles Triangle 12"/>
          <p:cNvSpPr/>
          <p:nvPr/>
        </p:nvSpPr>
        <p:spPr>
          <a:xfrm>
            <a:off x="6340423" y="3700368"/>
            <a:ext cx="114300" cy="160020"/>
          </a:xfrm>
          <a:prstGeom prst="triangle">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03765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ormAutofit/>
          </a:bodyPr>
          <a:lstStyle/>
          <a:p>
            <a:pPr marL="0" indent="0">
              <a:buNone/>
            </a:pPr>
            <a:r>
              <a:rPr lang="en-US" dirty="0"/>
              <a:t>Most people simplify that formula as follows.</a:t>
            </a:r>
          </a:p>
          <a:p>
            <a:pPr marL="0" indent="0">
              <a:buNone/>
            </a:pPr>
            <a:r>
              <a:rPr lang="en-US" dirty="0"/>
              <a:t>Represent the gradient on a slope as “</a:t>
            </a:r>
            <a:r>
              <a:rPr lang="en-US" dirty="0">
                <a:solidFill>
                  <a:srgbClr val="FFC000"/>
                </a:solidFill>
              </a:rPr>
              <a:t>M</a:t>
            </a:r>
            <a:r>
              <a:rPr lang="en-US" dirty="0"/>
              <a:t>.” That is what we want to calculate. Why “M?” Mathematicians are not sure. That’s just the way it is! M = gradient or slope. </a:t>
            </a:r>
          </a:p>
          <a:p>
            <a:pPr marL="0" indent="0">
              <a:buNone/>
            </a:pPr>
            <a:r>
              <a:rPr lang="en-US" dirty="0"/>
              <a:t>So start with … </a:t>
            </a:r>
          </a:p>
          <a:p>
            <a:pPr marL="0" indent="0">
              <a:buNone/>
            </a:pPr>
            <a:r>
              <a:rPr lang="en-US" sz="3200" b="1" dirty="0">
                <a:solidFill>
                  <a:srgbClr val="FFC000"/>
                </a:solidFill>
              </a:rPr>
              <a:t>                   M</a:t>
            </a:r>
            <a:r>
              <a:rPr lang="en-US" dirty="0"/>
              <a:t> =</a:t>
            </a:r>
          </a:p>
          <a:p>
            <a:pPr marL="0" indent="0">
              <a:buNone/>
            </a:pPr>
            <a:endParaRPr lang="en-US" dirty="0"/>
          </a:p>
          <a:p>
            <a:pPr marL="0" indent="0">
              <a:buNone/>
            </a:pPr>
            <a:endParaRPr lang="en-US" sz="3200" b="1" dirty="0">
              <a:solidFill>
                <a:srgbClr val="FFC000"/>
              </a:solidFill>
            </a:endParaRPr>
          </a:p>
          <a:p>
            <a:pPr marL="0" indent="0">
              <a:buNone/>
            </a:pPr>
            <a:r>
              <a:rPr lang="en-US" sz="3200" b="1" dirty="0">
                <a:solidFill>
                  <a:srgbClr val="FFC000"/>
                </a:solidFill>
              </a:rPr>
              <a:t>                    </a:t>
            </a:r>
            <a:endParaRPr lang="en-US" dirty="0"/>
          </a:p>
          <a:p>
            <a:pPr marL="0" indent="0">
              <a:buNone/>
            </a:pPr>
            <a:endParaRPr lang="en-US" dirty="0"/>
          </a:p>
        </p:txBody>
      </p:sp>
      <p:sp>
        <p:nvSpPr>
          <p:cNvPr id="2" name="Freeform 1"/>
          <p:cNvSpPr/>
          <p:nvPr/>
        </p:nvSpPr>
        <p:spPr>
          <a:xfrm>
            <a:off x="2631688" y="4159405"/>
            <a:ext cx="3557239" cy="1527717"/>
          </a:xfrm>
          <a:custGeom>
            <a:avLst/>
            <a:gdLst>
              <a:gd name="connsiteX0" fmla="*/ 0 w 3557239"/>
              <a:gd name="connsiteY0" fmla="*/ 1527717 h 1527717"/>
              <a:gd name="connsiteX1" fmla="*/ 947854 w 3557239"/>
              <a:gd name="connsiteY1" fmla="*/ 78059 h 1527717"/>
              <a:gd name="connsiteX2" fmla="*/ 1873405 w 3557239"/>
              <a:gd name="connsiteY2" fmla="*/ 1438508 h 1527717"/>
              <a:gd name="connsiteX3" fmla="*/ 2653990 w 3557239"/>
              <a:gd name="connsiteY3" fmla="*/ 0 h 1527717"/>
              <a:gd name="connsiteX4" fmla="*/ 3557239 w 3557239"/>
              <a:gd name="connsiteY4" fmla="*/ 1427356 h 1527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7239" h="1527717">
                <a:moveTo>
                  <a:pt x="0" y="1527717"/>
                </a:moveTo>
                <a:lnTo>
                  <a:pt x="947854" y="78059"/>
                </a:lnTo>
                <a:lnTo>
                  <a:pt x="1873405" y="1438508"/>
                </a:lnTo>
                <a:lnTo>
                  <a:pt x="2653990" y="0"/>
                </a:lnTo>
                <a:lnTo>
                  <a:pt x="3557239" y="1427356"/>
                </a:lnTo>
              </a:path>
            </a:pathLst>
          </a:cu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p:cNvSpPr/>
          <p:nvPr/>
        </p:nvSpPr>
        <p:spPr>
          <a:xfrm>
            <a:off x="2308302" y="5425532"/>
            <a:ext cx="323386" cy="323386"/>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85837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L 0 0 C 0.00297 -0.00394 0.00644 -0.00718 0.00926 -0.01157 C 0.0119 -0.01551 0.01339 -0.0206 0.0162 -0.02454 L 0.01967 -0.0294 C 0.02232 -0.04051 0.01885 -0.02708 0.0243 -0.04236 C 0.02877 -0.05463 0.02397 -0.04676 0.03009 -0.05532 C 0.03042 -0.05694 0.03058 -0.0588 0.03125 -0.06042 C 0.03191 -0.06157 0.0329 -0.06227 0.03356 -0.06366 C 0.03439 -0.06505 0.03521 -0.06667 0.03588 -0.06852 C 0.0367 -0.0706 0.03736 -0.07292 0.03819 -0.075 C 0.04001 -0.0794 0.04216 -0.08356 0.04398 -0.08796 C 0.04398 -0.08796 0.04861 -0.09769 0.04861 -0.09769 C 0.04976 -0.10046 0.05109 -0.10301 0.05224 -0.10579 C 0.05274 -0.10741 0.05274 -0.10926 0.0534 -0.11065 C 0.05423 -0.11319 0.05572 -0.11505 0.05687 -0.11736 C 0.06299 -0.12963 0.05919 -0.12384 0.06382 -0.13032 C 0.06713 -0.14398 0.0625 -0.12731 0.06729 -0.13843 C 0.06795 -0.13981 0.06779 -0.1419 0.06845 -0.14329 C 0.06894 -0.14468 0.0701 -0.14537 0.07076 -0.14653 C 0.07655 -0.15671 0.06977 -0.14676 0.07539 -0.15463 C 0.07837 -0.16736 0.07341 -0.14907 0.08234 -0.16759 C 0.08449 -0.17199 0.08597 -0.17593 0.08928 -0.17917 C 0.09044 -0.18009 0.09176 -0.18102 0.09275 -0.18241 C 0.09854 -0.18889 0.09143 -0.18194 0.09738 -0.19051 C 0.09838 -0.1919 0.0997 -0.19259 0.10086 -0.19375 C 0.10317 -0.20324 0.10036 -0.19444 0.10565 -0.20185 C 0.10664 -0.20324 0.10697 -0.20532 0.10797 -0.20671 C 0.10978 -0.20972 0.11375 -0.21111 0.11375 -0.21481 L 0.11375 -0.21968 L 0.11491 -0.21806 C 0.11722 -0.21319 0.11971 -0.20856 0.12185 -0.20347 C 0.12301 -0.20046 0.12334 -0.19491 0.12417 -0.19213 C 0.12467 -0.19028 0.12566 -0.18889 0.12648 -0.18727 C 0.12681 -0.18565 0.12715 -0.1838 0.12764 -0.18241 C 0.1283 -0.18009 0.1293 -0.17801 0.12996 -0.17593 C 0.1326 -0.1662 0.12913 -0.17199 0.13343 -0.16597 C 0.13426 -0.16389 0.13492 -0.16157 0.13574 -0.15949 C 0.1364 -0.15787 0.1374 -0.15648 0.13806 -0.15463 C 0.13872 -0.15324 0.13855 -0.15116 0.13922 -0.14977 C 0.14021 -0.14792 0.14153 -0.14653 0.14269 -0.14491 C 0.14484 -0.13588 0.14269 -0.14398 0.14616 -0.13519 C 0.14831 -0.13009 0.14831 -0.12801 0.15079 -0.12384 C 0.15195 -0.12199 0.15344 -0.12083 0.15443 -0.11898 C 0.15773 -0.11273 0.1574 -0.10972 0.16137 -0.10417 C 0.16236 -0.10278 0.16369 -0.10208 0.16484 -0.10093 C 0.16551 -0.09884 0.16617 -0.09653 0.16716 -0.09444 C 0.16848 -0.09167 0.17113 -0.08981 0.17295 -0.08796 C 0.17443 -0.08194 0.17476 -0.07894 0.17873 -0.07338 C 0.18088 -0.07037 0.18187 -0.06921 0.18336 -0.06528 C 0.18485 -0.06134 0.18402 -0.05856 0.18683 -0.05532 C 0.18783 -0.0544 0.18915 -0.0544 0.19031 -0.0537 L 0.19725 -0.03912 C 0.19808 -0.0375 0.19924 -0.03611 0.19957 -0.03426 C 0.20155 -0.02639 0.1994 -0.03125 0.2042 -0.02778 C 0.20469 -0.02755 0.20353 -0.02778 0.20304 -0.02778 L 0.28902 -0.2294 L 0.3831 -0.0213 L 0.51322 -0.02616 " pathEditMode="relative" ptsTypes="AAAAAAAAAAAAAAAAAAAAAAAAAAAAAAAAAAAAAAAAAAAAAAAAAAAAAAAAAAA">
                                      <p:cBhvr>
                                        <p:cTn id="6" dur="3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70" y="916658"/>
            <a:ext cx="8177529" cy="5524500"/>
          </a:xfrm>
        </p:spPr>
        <p:txBody>
          <a:bodyPr>
            <a:normAutofit/>
          </a:bodyPr>
          <a:lstStyle/>
          <a:p>
            <a:pPr marL="0" indent="0" algn="ctr">
              <a:buNone/>
            </a:pPr>
            <a:r>
              <a:rPr lang="en-US" dirty="0"/>
              <a:t>So start with … </a:t>
            </a:r>
          </a:p>
          <a:p>
            <a:pPr marL="0" indent="0">
              <a:buNone/>
            </a:pPr>
            <a:r>
              <a:rPr lang="en-US" sz="3200" b="1" dirty="0">
                <a:solidFill>
                  <a:srgbClr val="FFC000"/>
                </a:solidFill>
              </a:rPr>
              <a:t>                   M</a:t>
            </a:r>
            <a:r>
              <a:rPr lang="en-US" dirty="0"/>
              <a:t> =</a:t>
            </a:r>
          </a:p>
          <a:p>
            <a:pPr marL="0" indent="0">
              <a:buNone/>
            </a:pPr>
            <a:endParaRPr lang="en-US" dirty="0"/>
          </a:p>
          <a:p>
            <a:pPr marL="0" indent="0">
              <a:buNone/>
            </a:pPr>
            <a:r>
              <a:rPr lang="en-US" dirty="0"/>
              <a:t>Here’s the rest of the formula or equation: </a:t>
            </a:r>
          </a:p>
          <a:p>
            <a:pPr marL="0" indent="0" algn="ctr">
              <a:buNone/>
            </a:pPr>
            <a:endParaRPr lang="en-US" dirty="0"/>
          </a:p>
          <a:p>
            <a:pPr marL="0" indent="0" algn="ctr">
              <a:buNone/>
            </a:pPr>
            <a:endParaRPr lang="en-US" dirty="0"/>
          </a:p>
          <a:p>
            <a:pPr marL="0" indent="0">
              <a:buNone/>
            </a:pPr>
            <a:endParaRPr lang="en-US" dirty="0"/>
          </a:p>
          <a:p>
            <a:pPr marL="0" indent="0">
              <a:buNone/>
            </a:pPr>
            <a:endParaRPr lang="en-US" dirty="0"/>
          </a:p>
          <a:p>
            <a:pPr marL="0" indent="0">
              <a:buNone/>
            </a:pPr>
            <a:r>
              <a:rPr lang="en-US" dirty="0"/>
              <a:t>The measurement of the length (run) of any gradient is important as well as the rise from the surface of a slope. This determines the truck and battery capacity and, sometimes, the type of wheel/tire equipment. </a:t>
            </a:r>
          </a:p>
          <a:p>
            <a:pPr marL="0" indent="0">
              <a:buNone/>
            </a:pPr>
            <a:endParaRPr lang="en-US" dirty="0"/>
          </a:p>
        </p:txBody>
      </p:sp>
      <p:pic>
        <p:nvPicPr>
          <p:cNvPr id="5" name="Picture 16" descr="http://momsrunthistown.files.wordpress.com/2011/05/road-grade-running-shoe-gradient1.pn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800" b="51200" l="0" r="100000"/>
                    </a14:imgEffect>
                  </a14:imgLayer>
                </a14:imgProps>
              </a:ext>
              <a:ext uri="{28A0092B-C50C-407E-A947-70E740481C1C}">
                <a14:useLocalDpi xmlns:a14="http://schemas.microsoft.com/office/drawing/2010/main" val="0"/>
              </a:ext>
            </a:extLst>
          </a:blip>
          <a:srcRect b="49372"/>
          <a:stretch/>
        </p:blipFill>
        <p:spPr bwMode="auto">
          <a:xfrm>
            <a:off x="8373503" y="5560864"/>
            <a:ext cx="1134591" cy="1146471"/>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p:cNvGrpSpPr/>
          <p:nvPr/>
        </p:nvGrpSpPr>
        <p:grpSpPr>
          <a:xfrm>
            <a:off x="195975" y="-17488"/>
            <a:ext cx="1591055" cy="1520709"/>
            <a:chOff x="3980968" y="454571"/>
            <a:chExt cx="1591055" cy="1520709"/>
          </a:xfrm>
        </p:grpSpPr>
        <p:pic>
          <p:nvPicPr>
            <p:cNvPr id="7" name="Picture 10" descr="http://4vector.com/i/free-vector-upward-gradient-roadsign-clip-art_109453_Upward_Gradient_Roadsign_clip_art_high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0968" y="454571"/>
              <a:ext cx="1591055" cy="1520709"/>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7"/>
            <p:cNvSpPr/>
            <p:nvPr/>
          </p:nvSpPr>
          <p:spPr>
            <a:xfrm>
              <a:off x="4166912" y="642343"/>
              <a:ext cx="934282" cy="1145163"/>
            </a:xfrm>
            <a:custGeom>
              <a:avLst/>
              <a:gdLst>
                <a:gd name="connsiteX0" fmla="*/ 752354 w 1169043"/>
                <a:gd name="connsiteY0" fmla="*/ 0 h 1331089"/>
                <a:gd name="connsiteX1" fmla="*/ 0 w 1169043"/>
                <a:gd name="connsiteY1" fmla="*/ 1331089 h 1331089"/>
                <a:gd name="connsiteX2" fmla="*/ 1169043 w 1169043"/>
                <a:gd name="connsiteY2" fmla="*/ 659757 h 1331089"/>
                <a:gd name="connsiteX3" fmla="*/ 752354 w 1169043"/>
                <a:gd name="connsiteY3" fmla="*/ 0 h 1331089"/>
              </a:gdLst>
              <a:ahLst/>
              <a:cxnLst>
                <a:cxn ang="0">
                  <a:pos x="connsiteX0" y="connsiteY0"/>
                </a:cxn>
                <a:cxn ang="0">
                  <a:pos x="connsiteX1" y="connsiteY1"/>
                </a:cxn>
                <a:cxn ang="0">
                  <a:pos x="connsiteX2" y="connsiteY2"/>
                </a:cxn>
                <a:cxn ang="0">
                  <a:pos x="connsiteX3" y="connsiteY3"/>
                </a:cxn>
              </a:cxnLst>
              <a:rect l="l" t="t" r="r" b="b"/>
              <a:pathLst>
                <a:path w="1169043" h="1331089">
                  <a:moveTo>
                    <a:pt x="752354" y="0"/>
                  </a:moveTo>
                  <a:lnTo>
                    <a:pt x="0" y="1331089"/>
                  </a:lnTo>
                  <a:lnTo>
                    <a:pt x="1169043" y="659757"/>
                  </a:lnTo>
                  <a:lnTo>
                    <a:pt x="752354" y="0"/>
                  </a:lnTo>
                  <a:close/>
                </a:path>
              </a:pathLst>
            </a:cu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rot="19625160">
              <a:off x="4348241" y="1055139"/>
              <a:ext cx="571625" cy="397180"/>
            </a:xfrm>
            <a:prstGeom prst="rect">
              <a:avLst/>
            </a:prstGeom>
            <a:noFill/>
          </p:spPr>
          <p:txBody>
            <a:bodyPr wrap="none" rtlCol="0">
              <a:spAutoFit/>
            </a:bodyPr>
            <a:lstStyle/>
            <a:p>
              <a:r>
                <a:rPr lang="en-US" sz="2400" b="1" dirty="0">
                  <a:solidFill>
                    <a:schemeClr val="bg2"/>
                  </a:solidFill>
                </a:rPr>
                <a:t>12%</a:t>
              </a:r>
            </a:p>
          </p:txBody>
        </p:sp>
      </p:grpSp>
      <p:grpSp>
        <p:nvGrpSpPr>
          <p:cNvPr id="10" name="Group 9"/>
          <p:cNvGrpSpPr/>
          <p:nvPr/>
        </p:nvGrpSpPr>
        <p:grpSpPr>
          <a:xfrm>
            <a:off x="2047937" y="2907022"/>
            <a:ext cx="6359195" cy="1200329"/>
            <a:chOff x="2047937" y="2907022"/>
            <a:chExt cx="6359195" cy="1200329"/>
          </a:xfrm>
        </p:grpSpPr>
        <p:grpSp>
          <p:nvGrpSpPr>
            <p:cNvPr id="16" name="Group 15"/>
            <p:cNvGrpSpPr/>
            <p:nvPr/>
          </p:nvGrpSpPr>
          <p:grpSpPr>
            <a:xfrm>
              <a:off x="2047937" y="3137855"/>
              <a:ext cx="1322069" cy="738664"/>
              <a:chOff x="3038686" y="5258007"/>
              <a:chExt cx="1322069" cy="738664"/>
            </a:xfrm>
          </p:grpSpPr>
          <p:grpSp>
            <p:nvGrpSpPr>
              <p:cNvPr id="17" name="Group 16"/>
              <p:cNvGrpSpPr/>
              <p:nvPr/>
            </p:nvGrpSpPr>
            <p:grpSpPr>
              <a:xfrm>
                <a:off x="3717007" y="5258007"/>
                <a:ext cx="643748" cy="738664"/>
                <a:chOff x="3717007" y="5258007"/>
                <a:chExt cx="643748" cy="738664"/>
              </a:xfrm>
            </p:grpSpPr>
            <p:sp>
              <p:nvSpPr>
                <p:cNvPr id="19" name="TextBox 18"/>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20" name="TextBox 19"/>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21" name="Straight Connector 20"/>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3038686" y="5333881"/>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sp>
          <p:nvSpPr>
            <p:cNvPr id="22" name="Division 21"/>
            <p:cNvSpPr/>
            <p:nvPr/>
          </p:nvSpPr>
          <p:spPr>
            <a:xfrm>
              <a:off x="4771734" y="3304741"/>
              <a:ext cx="323385" cy="288197"/>
            </a:xfrm>
            <a:prstGeom prst="mathDivid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332577" y="2907022"/>
              <a:ext cx="2074555" cy="1200329"/>
            </a:xfrm>
            <a:prstGeom prst="rect">
              <a:avLst/>
            </a:prstGeom>
            <a:noFill/>
          </p:spPr>
          <p:txBody>
            <a:bodyPr wrap="square" rtlCol="0">
              <a:spAutoFit/>
            </a:bodyPr>
            <a:lstStyle/>
            <a:p>
              <a:r>
                <a:rPr lang="en-US" dirty="0"/>
                <a:t>Make sure you have a flashcard for this formula!</a:t>
              </a:r>
            </a:p>
            <a:p>
              <a:endParaRPr lang="en-US" dirty="0"/>
            </a:p>
          </p:txBody>
        </p:sp>
        <p:sp>
          <p:nvSpPr>
            <p:cNvPr id="6" name="TextBox 5"/>
            <p:cNvSpPr txBox="1"/>
            <p:nvPr/>
          </p:nvSpPr>
          <p:spPr>
            <a:xfrm>
              <a:off x="3523536" y="3248785"/>
              <a:ext cx="2193229" cy="400110"/>
            </a:xfrm>
            <a:prstGeom prst="rect">
              <a:avLst/>
            </a:prstGeom>
            <a:noFill/>
          </p:spPr>
          <p:txBody>
            <a:bodyPr wrap="none" rtlCol="0">
              <a:spAutoFit/>
            </a:bodyPr>
            <a:lstStyle/>
            <a:p>
              <a:r>
                <a:rPr lang="en-US" sz="2000" dirty="0"/>
                <a:t>or M = RISE      RUN</a:t>
              </a:r>
            </a:p>
          </p:txBody>
        </p:sp>
      </p:grpSp>
      <p:grpSp>
        <p:nvGrpSpPr>
          <p:cNvPr id="30" name="Group 29"/>
          <p:cNvGrpSpPr/>
          <p:nvPr/>
        </p:nvGrpSpPr>
        <p:grpSpPr>
          <a:xfrm>
            <a:off x="1801606" y="3835238"/>
            <a:ext cx="3136799" cy="704612"/>
            <a:chOff x="3280410" y="2937510"/>
            <a:chExt cx="3136799" cy="704612"/>
          </a:xfrm>
        </p:grpSpPr>
        <p:sp>
          <p:nvSpPr>
            <p:cNvPr id="31" name="Isosceles Triangle 30"/>
            <p:cNvSpPr/>
            <p:nvPr/>
          </p:nvSpPr>
          <p:spPr>
            <a:xfrm>
              <a:off x="4364753" y="3053834"/>
              <a:ext cx="114300" cy="160020"/>
            </a:xfrm>
            <a:prstGeom prst="triangle">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p:cNvSpPr txBox="1"/>
            <p:nvPr/>
          </p:nvSpPr>
          <p:spPr>
            <a:xfrm>
              <a:off x="4433333" y="3272790"/>
              <a:ext cx="1983876" cy="369332"/>
            </a:xfrm>
            <a:prstGeom prst="rect">
              <a:avLst/>
            </a:prstGeom>
            <a:noFill/>
          </p:spPr>
          <p:txBody>
            <a:bodyPr wrap="none" rtlCol="0">
              <a:spAutoFit/>
            </a:bodyPr>
            <a:lstStyle/>
            <a:p>
              <a:r>
                <a:rPr lang="en-US" dirty="0">
                  <a:solidFill>
                    <a:srgbClr val="FFC000"/>
                  </a:solidFill>
                </a:rPr>
                <a:t>Horizontal distance</a:t>
              </a:r>
            </a:p>
          </p:txBody>
        </p:sp>
        <p:sp>
          <p:nvSpPr>
            <p:cNvPr id="33" name="TextBox 32"/>
            <p:cNvSpPr txBox="1"/>
            <p:nvPr/>
          </p:nvSpPr>
          <p:spPr>
            <a:xfrm>
              <a:off x="4433333" y="2937510"/>
              <a:ext cx="1723998" cy="369332"/>
            </a:xfrm>
            <a:prstGeom prst="rect">
              <a:avLst/>
            </a:prstGeom>
            <a:noFill/>
          </p:spPr>
          <p:txBody>
            <a:bodyPr wrap="none" rtlCol="0">
              <a:spAutoFit/>
            </a:bodyPr>
            <a:lstStyle/>
            <a:p>
              <a:r>
                <a:rPr lang="en-US" dirty="0">
                  <a:solidFill>
                    <a:srgbClr val="FFC000"/>
                  </a:solidFill>
                </a:rPr>
                <a:t>Vertical distance</a:t>
              </a:r>
            </a:p>
          </p:txBody>
        </p:sp>
        <p:sp>
          <p:nvSpPr>
            <p:cNvPr id="34" name="TextBox 33"/>
            <p:cNvSpPr txBox="1"/>
            <p:nvPr/>
          </p:nvSpPr>
          <p:spPr>
            <a:xfrm>
              <a:off x="3280410" y="3088124"/>
              <a:ext cx="870751" cy="369332"/>
            </a:xfrm>
            <a:prstGeom prst="rect">
              <a:avLst/>
            </a:prstGeom>
            <a:noFill/>
          </p:spPr>
          <p:txBody>
            <a:bodyPr wrap="none" rtlCol="0">
              <a:spAutoFit/>
            </a:bodyPr>
            <a:lstStyle/>
            <a:p>
              <a:r>
                <a:rPr lang="en-US" dirty="0">
                  <a:solidFill>
                    <a:srgbClr val="FFC000"/>
                  </a:solidFill>
                </a:rPr>
                <a:t>Slope =</a:t>
              </a:r>
            </a:p>
          </p:txBody>
        </p:sp>
        <p:sp>
          <p:nvSpPr>
            <p:cNvPr id="35" name="Isosceles Triangle 34"/>
            <p:cNvSpPr/>
            <p:nvPr/>
          </p:nvSpPr>
          <p:spPr>
            <a:xfrm>
              <a:off x="4364753" y="3344942"/>
              <a:ext cx="114300" cy="160020"/>
            </a:xfrm>
            <a:prstGeom prst="triangle">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p:nvPr/>
          </p:nvCxnSpPr>
          <p:spPr>
            <a:xfrm>
              <a:off x="4224154" y="3295650"/>
              <a:ext cx="2052456" cy="0"/>
            </a:xfrm>
            <a:prstGeom prst="line">
              <a:avLst/>
            </a:prstGeom>
            <a:ln w="38100">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cxnSp>
        <p:nvCxnSpPr>
          <p:cNvPr id="12" name="Straight Arrow Connector 11"/>
          <p:cNvCxnSpPr/>
          <p:nvPr/>
        </p:nvCxnSpPr>
        <p:spPr>
          <a:xfrm flipV="1">
            <a:off x="2260098" y="3648895"/>
            <a:ext cx="0" cy="304107"/>
          </a:xfrm>
          <a:prstGeom prst="straightConnector1">
            <a:avLst/>
          </a:prstGeom>
          <a:ln w="38100">
            <a:solidFill>
              <a:srgbClr val="FFFF00">
                <a:alpha val="60000"/>
              </a:srgb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38" name="Freeform 37"/>
          <p:cNvSpPr/>
          <p:nvPr/>
        </p:nvSpPr>
        <p:spPr>
          <a:xfrm>
            <a:off x="3377381" y="3362632"/>
            <a:ext cx="339213" cy="545691"/>
          </a:xfrm>
          <a:custGeom>
            <a:avLst/>
            <a:gdLst>
              <a:gd name="connsiteX0" fmla="*/ 339213 w 339213"/>
              <a:gd name="connsiteY0" fmla="*/ 545691 h 545691"/>
              <a:gd name="connsiteX1" fmla="*/ 221225 w 339213"/>
              <a:gd name="connsiteY1" fmla="*/ 280220 h 545691"/>
              <a:gd name="connsiteX2" fmla="*/ 0 w 339213"/>
              <a:gd name="connsiteY2" fmla="*/ 0 h 545691"/>
            </a:gdLst>
            <a:ahLst/>
            <a:cxnLst>
              <a:cxn ang="0">
                <a:pos x="connsiteX0" y="connsiteY0"/>
              </a:cxn>
              <a:cxn ang="0">
                <a:pos x="connsiteX1" y="connsiteY1"/>
              </a:cxn>
              <a:cxn ang="0">
                <a:pos x="connsiteX2" y="connsiteY2"/>
              </a:cxn>
            </a:cxnLst>
            <a:rect l="l" t="t" r="r" b="b"/>
            <a:pathLst>
              <a:path w="339213" h="545691">
                <a:moveTo>
                  <a:pt x="339213" y="545691"/>
                </a:moveTo>
                <a:cubicBezTo>
                  <a:pt x="308486" y="458429"/>
                  <a:pt x="277760" y="371168"/>
                  <a:pt x="221225" y="280220"/>
                </a:cubicBezTo>
                <a:cubicBezTo>
                  <a:pt x="164690" y="189272"/>
                  <a:pt x="82345" y="94636"/>
                  <a:pt x="0" y="0"/>
                </a:cubicBezTo>
              </a:path>
            </a:pathLst>
          </a:custGeom>
          <a:noFill/>
          <a:ln w="38100">
            <a:solidFill>
              <a:srgbClr val="FFC000"/>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p:nvPr/>
        </p:nvSpPr>
        <p:spPr>
          <a:xfrm>
            <a:off x="2566074" y="3746090"/>
            <a:ext cx="265616" cy="619433"/>
          </a:xfrm>
          <a:custGeom>
            <a:avLst/>
            <a:gdLst>
              <a:gd name="connsiteX0" fmla="*/ 265616 w 265616"/>
              <a:gd name="connsiteY0" fmla="*/ 619433 h 619433"/>
              <a:gd name="connsiteX1" fmla="*/ 145 w 265616"/>
              <a:gd name="connsiteY1" fmla="*/ 206478 h 619433"/>
              <a:gd name="connsiteX2" fmla="*/ 236120 w 265616"/>
              <a:gd name="connsiteY2" fmla="*/ 0 h 619433"/>
            </a:gdLst>
            <a:ahLst/>
            <a:cxnLst>
              <a:cxn ang="0">
                <a:pos x="connsiteX0" y="connsiteY0"/>
              </a:cxn>
              <a:cxn ang="0">
                <a:pos x="connsiteX1" y="connsiteY1"/>
              </a:cxn>
              <a:cxn ang="0">
                <a:pos x="connsiteX2" y="connsiteY2"/>
              </a:cxn>
            </a:cxnLst>
            <a:rect l="l" t="t" r="r" b="b"/>
            <a:pathLst>
              <a:path w="265616" h="619433">
                <a:moveTo>
                  <a:pt x="265616" y="619433"/>
                </a:moveTo>
                <a:cubicBezTo>
                  <a:pt x="135338" y="464575"/>
                  <a:pt x="5061" y="309717"/>
                  <a:pt x="145" y="206478"/>
                </a:cubicBezTo>
                <a:cubicBezTo>
                  <a:pt x="-4771" y="103239"/>
                  <a:pt x="115674" y="51619"/>
                  <a:pt x="236120" y="0"/>
                </a:cubicBezTo>
              </a:path>
            </a:pathLst>
          </a:custGeom>
          <a:noFill/>
          <a:ln w="38100">
            <a:solidFill>
              <a:srgbClr val="FFC000"/>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5462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35948" y="832008"/>
            <a:ext cx="8177529" cy="5524500"/>
          </a:xfrm>
        </p:spPr>
        <p:txBody>
          <a:bodyPr/>
          <a:lstStyle/>
          <a:p>
            <a:pPr marL="0" indent="0">
              <a:buNone/>
            </a:pPr>
            <a:r>
              <a:rPr lang="en-US" dirty="0"/>
              <a:t>In other words…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The dividing line between </a:t>
            </a:r>
            <a:r>
              <a:rPr lang="en-US" dirty="0">
                <a:solidFill>
                  <a:srgbClr val="41D0DF"/>
                </a:solidFill>
              </a:rPr>
              <a:t>RISE</a:t>
            </a:r>
            <a:r>
              <a:rPr lang="en-US" dirty="0"/>
              <a:t> (vertical change) and </a:t>
            </a:r>
            <a:r>
              <a:rPr lang="en-US" dirty="0">
                <a:solidFill>
                  <a:srgbClr val="96FF1C"/>
                </a:solidFill>
              </a:rPr>
              <a:t>RUN</a:t>
            </a:r>
            <a:r>
              <a:rPr lang="en-US" dirty="0"/>
              <a:t> (horizontal change) always means division. </a:t>
            </a:r>
          </a:p>
          <a:p>
            <a:pPr marL="0" indent="0">
              <a:buNone/>
            </a:pPr>
            <a:r>
              <a:rPr lang="en-US" dirty="0"/>
              <a:t>So if you know the rise of a line and the run of a line, you can figure out the amount of inclination or the gradient of a slope by dividing the amount of rise by the amount of run.</a:t>
            </a:r>
          </a:p>
          <a:p>
            <a:pPr marL="0" indent="0">
              <a:buNone/>
            </a:pPr>
            <a:endParaRPr lang="en-US" dirty="0"/>
          </a:p>
        </p:txBody>
      </p:sp>
      <p:grpSp>
        <p:nvGrpSpPr>
          <p:cNvPr id="3" name="Group 2"/>
          <p:cNvGrpSpPr/>
          <p:nvPr/>
        </p:nvGrpSpPr>
        <p:grpSpPr>
          <a:xfrm>
            <a:off x="732467" y="1825352"/>
            <a:ext cx="3136799" cy="704612"/>
            <a:chOff x="3280410" y="2937510"/>
            <a:chExt cx="3136799" cy="704612"/>
          </a:xfrm>
        </p:grpSpPr>
        <p:sp>
          <p:nvSpPr>
            <p:cNvPr id="4" name="Isosceles Triangle 3"/>
            <p:cNvSpPr/>
            <p:nvPr/>
          </p:nvSpPr>
          <p:spPr>
            <a:xfrm>
              <a:off x="4364753" y="3053834"/>
              <a:ext cx="114300" cy="160020"/>
            </a:xfrm>
            <a:prstGeom prst="triangle">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433333" y="3272790"/>
              <a:ext cx="1983876" cy="369332"/>
            </a:xfrm>
            <a:prstGeom prst="rect">
              <a:avLst/>
            </a:prstGeom>
            <a:noFill/>
          </p:spPr>
          <p:txBody>
            <a:bodyPr wrap="none" rtlCol="0">
              <a:spAutoFit/>
            </a:bodyPr>
            <a:lstStyle/>
            <a:p>
              <a:r>
                <a:rPr lang="en-US" dirty="0">
                  <a:solidFill>
                    <a:srgbClr val="FFC000"/>
                  </a:solidFill>
                </a:rPr>
                <a:t>Horizontal distance</a:t>
              </a:r>
            </a:p>
          </p:txBody>
        </p:sp>
        <p:sp>
          <p:nvSpPr>
            <p:cNvPr id="6" name="TextBox 5"/>
            <p:cNvSpPr txBox="1"/>
            <p:nvPr/>
          </p:nvSpPr>
          <p:spPr>
            <a:xfrm>
              <a:off x="4433333" y="2937510"/>
              <a:ext cx="1723998" cy="369332"/>
            </a:xfrm>
            <a:prstGeom prst="rect">
              <a:avLst/>
            </a:prstGeom>
            <a:noFill/>
          </p:spPr>
          <p:txBody>
            <a:bodyPr wrap="none" rtlCol="0">
              <a:spAutoFit/>
            </a:bodyPr>
            <a:lstStyle/>
            <a:p>
              <a:r>
                <a:rPr lang="en-US" dirty="0">
                  <a:solidFill>
                    <a:srgbClr val="FFC000"/>
                  </a:solidFill>
                </a:rPr>
                <a:t>Vertical distance</a:t>
              </a:r>
            </a:p>
          </p:txBody>
        </p:sp>
        <p:sp>
          <p:nvSpPr>
            <p:cNvPr id="7" name="TextBox 6"/>
            <p:cNvSpPr txBox="1"/>
            <p:nvPr/>
          </p:nvSpPr>
          <p:spPr>
            <a:xfrm>
              <a:off x="3280410" y="3088124"/>
              <a:ext cx="870751" cy="369332"/>
            </a:xfrm>
            <a:prstGeom prst="rect">
              <a:avLst/>
            </a:prstGeom>
            <a:noFill/>
          </p:spPr>
          <p:txBody>
            <a:bodyPr wrap="none" rtlCol="0">
              <a:spAutoFit/>
            </a:bodyPr>
            <a:lstStyle/>
            <a:p>
              <a:r>
                <a:rPr lang="en-US" dirty="0">
                  <a:solidFill>
                    <a:srgbClr val="FFC000"/>
                  </a:solidFill>
                </a:rPr>
                <a:t>Slope =</a:t>
              </a:r>
            </a:p>
          </p:txBody>
        </p:sp>
        <p:sp>
          <p:nvSpPr>
            <p:cNvPr id="8" name="Isosceles Triangle 7"/>
            <p:cNvSpPr/>
            <p:nvPr/>
          </p:nvSpPr>
          <p:spPr>
            <a:xfrm>
              <a:off x="4364753" y="3344942"/>
              <a:ext cx="114300" cy="160020"/>
            </a:xfrm>
            <a:prstGeom prst="triangle">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p:nvCxnSpPr>
          <p:spPr>
            <a:xfrm>
              <a:off x="4224154" y="3295650"/>
              <a:ext cx="2052456" cy="0"/>
            </a:xfrm>
            <a:prstGeom prst="line">
              <a:avLst/>
            </a:prstGeom>
            <a:ln w="38100">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3937846" y="1883633"/>
            <a:ext cx="2154757" cy="461665"/>
          </a:xfrm>
          <a:prstGeom prst="rect">
            <a:avLst/>
          </a:prstGeom>
          <a:noFill/>
        </p:spPr>
        <p:txBody>
          <a:bodyPr wrap="none" rtlCol="0">
            <a:spAutoFit/>
          </a:bodyPr>
          <a:lstStyle/>
          <a:p>
            <a:r>
              <a:rPr lang="en-US" sz="2400" dirty="0"/>
              <a:t>is the same as…</a:t>
            </a:r>
          </a:p>
        </p:txBody>
      </p:sp>
      <p:grpSp>
        <p:nvGrpSpPr>
          <p:cNvPr id="11" name="Group 10"/>
          <p:cNvGrpSpPr/>
          <p:nvPr/>
        </p:nvGrpSpPr>
        <p:grpSpPr>
          <a:xfrm>
            <a:off x="5949700" y="1814160"/>
            <a:ext cx="1322069" cy="738664"/>
            <a:chOff x="3038686" y="5258007"/>
            <a:chExt cx="1322069" cy="738664"/>
          </a:xfrm>
        </p:grpSpPr>
        <p:grpSp>
          <p:nvGrpSpPr>
            <p:cNvPr id="12" name="Group 11"/>
            <p:cNvGrpSpPr/>
            <p:nvPr/>
          </p:nvGrpSpPr>
          <p:grpSpPr>
            <a:xfrm>
              <a:off x="3717007" y="5258007"/>
              <a:ext cx="643748" cy="738664"/>
              <a:chOff x="3717007" y="5258007"/>
              <a:chExt cx="643748" cy="738664"/>
            </a:xfrm>
          </p:grpSpPr>
          <p:sp>
            <p:nvSpPr>
              <p:cNvPr id="14" name="TextBox 13"/>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15" name="TextBox 14"/>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16" name="Straight Connector 15"/>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3" name="TextBox 12"/>
            <p:cNvSpPr txBox="1"/>
            <p:nvPr/>
          </p:nvSpPr>
          <p:spPr>
            <a:xfrm>
              <a:off x="3038686" y="5333881"/>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spTree>
    <p:extLst>
      <p:ext uri="{BB962C8B-B14F-4D97-AF65-F5344CB8AC3E}">
        <p14:creationId xmlns:p14="http://schemas.microsoft.com/office/powerpoint/2010/main" val="2518839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ormAutofit/>
          </a:bodyPr>
          <a:lstStyle/>
          <a:p>
            <a:pPr marL="0" indent="0">
              <a:buNone/>
            </a:pPr>
            <a:endParaRPr lang="en-US" dirty="0"/>
          </a:p>
          <a:p>
            <a:pPr marL="0" indent="0">
              <a:buNone/>
            </a:pPr>
            <a:endParaRPr lang="en-US" dirty="0"/>
          </a:p>
        </p:txBody>
      </p:sp>
      <p:grpSp>
        <p:nvGrpSpPr>
          <p:cNvPr id="3" name="Group 2"/>
          <p:cNvGrpSpPr/>
          <p:nvPr/>
        </p:nvGrpSpPr>
        <p:grpSpPr>
          <a:xfrm>
            <a:off x="4026129" y="207894"/>
            <a:ext cx="1322069" cy="738664"/>
            <a:chOff x="3038686" y="5258007"/>
            <a:chExt cx="1322069" cy="738664"/>
          </a:xfrm>
        </p:grpSpPr>
        <p:grpSp>
          <p:nvGrpSpPr>
            <p:cNvPr id="15" name="Group 14"/>
            <p:cNvGrpSpPr/>
            <p:nvPr/>
          </p:nvGrpSpPr>
          <p:grpSpPr>
            <a:xfrm>
              <a:off x="3717007" y="5258007"/>
              <a:ext cx="643748" cy="738664"/>
              <a:chOff x="3717007" y="5258007"/>
              <a:chExt cx="643748" cy="738664"/>
            </a:xfrm>
          </p:grpSpPr>
          <p:sp>
            <p:nvSpPr>
              <p:cNvPr id="10" name="TextBox 9"/>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11" name="TextBox 10"/>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13" name="Straight Connector 12"/>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3038686" y="5333881"/>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sp>
        <p:nvSpPr>
          <p:cNvPr id="12" name="TextBox 11"/>
          <p:cNvSpPr txBox="1"/>
          <p:nvPr/>
        </p:nvSpPr>
        <p:spPr>
          <a:xfrm>
            <a:off x="1008881" y="832047"/>
            <a:ext cx="7803375" cy="4401205"/>
          </a:xfrm>
          <a:prstGeom prst="rect">
            <a:avLst/>
          </a:prstGeom>
          <a:noFill/>
          <a:ln>
            <a:noFill/>
          </a:ln>
        </p:spPr>
        <p:txBody>
          <a:bodyPr wrap="square" rtlCol="0">
            <a:spAutoFit/>
          </a:bodyPr>
          <a:lstStyle/>
          <a:p>
            <a:r>
              <a:rPr lang="en-US" sz="2000" dirty="0"/>
              <a:t>The </a:t>
            </a:r>
            <a:r>
              <a:rPr lang="en-US" sz="2000" dirty="0">
                <a:solidFill>
                  <a:srgbClr val="41D0DF"/>
                </a:solidFill>
              </a:rPr>
              <a:t>RISE</a:t>
            </a:r>
            <a:r>
              <a:rPr lang="en-US" sz="2000" dirty="0"/>
              <a:t> is the vertical line showing how far up or down a slope goes. That line starts at the bottom of the slope, at zero angle (0</a:t>
            </a:r>
            <a:r>
              <a:rPr lang="en-US" sz="2000" baseline="30000" dirty="0"/>
              <a:t>0</a:t>
            </a:r>
            <a:r>
              <a:rPr lang="en-US" sz="2000" dirty="0"/>
              <a:t>) and moves up, up, up. The rise line can also move down, down, down. In that case, the RISE number would be stated as a negative or minus (-).</a:t>
            </a:r>
          </a:p>
          <a:p>
            <a:endParaRPr lang="en-US" sz="2000" dirty="0"/>
          </a:p>
          <a:p>
            <a:endParaRPr lang="en-US" sz="2000" dirty="0"/>
          </a:p>
          <a:p>
            <a:endParaRPr lang="en-US" sz="2000" dirty="0"/>
          </a:p>
          <a:p>
            <a:endParaRPr lang="en-US" sz="2000" dirty="0"/>
          </a:p>
          <a:p>
            <a:endParaRPr lang="en-US" sz="2000" dirty="0"/>
          </a:p>
          <a:p>
            <a:endParaRPr lang="en-US" sz="2000" dirty="0"/>
          </a:p>
          <a:p>
            <a:r>
              <a:rPr lang="en-US" sz="2000" dirty="0"/>
              <a:t>The </a:t>
            </a:r>
            <a:r>
              <a:rPr lang="en-US" sz="2000" dirty="0">
                <a:solidFill>
                  <a:srgbClr val="96FF1C"/>
                </a:solidFill>
              </a:rPr>
              <a:t>RUN</a:t>
            </a:r>
            <a:r>
              <a:rPr lang="en-US" sz="2000" dirty="0"/>
              <a:t> is the length of the line being measured going right or left on a horizontal plane (0</a:t>
            </a:r>
            <a:r>
              <a:rPr lang="en-US" sz="2000" baseline="30000" dirty="0"/>
              <a:t>0</a:t>
            </a:r>
            <a:r>
              <a:rPr lang="en-US" sz="2000" dirty="0"/>
              <a:t>) .</a:t>
            </a:r>
          </a:p>
          <a:p>
            <a:endParaRPr lang="en-US" sz="2000" dirty="0"/>
          </a:p>
          <a:p>
            <a:endParaRPr lang="en-US" sz="2000" dirty="0"/>
          </a:p>
        </p:txBody>
      </p:sp>
      <p:grpSp>
        <p:nvGrpSpPr>
          <p:cNvPr id="8" name="Group 7"/>
          <p:cNvGrpSpPr/>
          <p:nvPr/>
        </p:nvGrpSpPr>
        <p:grpSpPr>
          <a:xfrm>
            <a:off x="3878502" y="2386633"/>
            <a:ext cx="86123" cy="1340638"/>
            <a:chOff x="3878502" y="2386633"/>
            <a:chExt cx="86123" cy="1340638"/>
          </a:xfrm>
        </p:grpSpPr>
        <p:cxnSp>
          <p:nvCxnSpPr>
            <p:cNvPr id="16" name="Straight Arrow Connector 15"/>
            <p:cNvCxnSpPr/>
            <p:nvPr/>
          </p:nvCxnSpPr>
          <p:spPr>
            <a:xfrm flipV="1">
              <a:off x="3921564" y="2386633"/>
              <a:ext cx="0" cy="1292510"/>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3878502" y="3641148"/>
              <a:ext cx="86123" cy="861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TextBox 26"/>
          <p:cNvSpPr txBox="1"/>
          <p:nvPr/>
        </p:nvSpPr>
        <p:spPr>
          <a:xfrm rot="20220181">
            <a:off x="2904354" y="2619813"/>
            <a:ext cx="887502" cy="369332"/>
          </a:xfrm>
          <a:prstGeom prst="rect">
            <a:avLst/>
          </a:prstGeom>
          <a:noFill/>
        </p:spPr>
        <p:txBody>
          <a:bodyPr wrap="square" rtlCol="0">
            <a:spAutoFit/>
          </a:bodyPr>
          <a:lstStyle/>
          <a:p>
            <a:r>
              <a:rPr lang="en-US" dirty="0"/>
              <a:t>RISE (+)</a:t>
            </a:r>
          </a:p>
        </p:txBody>
      </p:sp>
      <p:grpSp>
        <p:nvGrpSpPr>
          <p:cNvPr id="53" name="Group 52"/>
          <p:cNvGrpSpPr/>
          <p:nvPr/>
        </p:nvGrpSpPr>
        <p:grpSpPr>
          <a:xfrm>
            <a:off x="3204429" y="4655842"/>
            <a:ext cx="3212325" cy="465215"/>
            <a:chOff x="3299987" y="3683379"/>
            <a:chExt cx="3212325" cy="465215"/>
          </a:xfrm>
        </p:grpSpPr>
        <p:cxnSp>
          <p:nvCxnSpPr>
            <p:cNvPr id="22" name="Straight Arrow Connector 21"/>
            <p:cNvCxnSpPr/>
            <p:nvPr/>
          </p:nvCxnSpPr>
          <p:spPr>
            <a:xfrm flipV="1">
              <a:off x="3344264" y="3713356"/>
              <a:ext cx="3168048" cy="12935"/>
            </a:xfrm>
            <a:prstGeom prst="straightConnector1">
              <a:avLst/>
            </a:prstGeom>
            <a:ln w="38100">
              <a:solidFill>
                <a:srgbClr val="96FF1C"/>
              </a:solidFill>
              <a:tailEnd type="triangle"/>
            </a:ln>
          </p:spPr>
          <p:style>
            <a:lnRef idx="1">
              <a:schemeClr val="accent1"/>
            </a:lnRef>
            <a:fillRef idx="0">
              <a:schemeClr val="accent1"/>
            </a:fillRef>
            <a:effectRef idx="0">
              <a:schemeClr val="accent1"/>
            </a:effectRef>
            <a:fontRef idx="minor">
              <a:schemeClr val="tx1"/>
            </a:fontRef>
          </p:style>
        </p:cxnSp>
        <p:sp>
          <p:nvSpPr>
            <p:cNvPr id="23" name="Oval 22"/>
            <p:cNvSpPr/>
            <p:nvPr/>
          </p:nvSpPr>
          <p:spPr>
            <a:xfrm>
              <a:off x="3299987" y="3683379"/>
              <a:ext cx="88553" cy="86123"/>
            </a:xfrm>
            <a:prstGeom prst="ellipse">
              <a:avLst/>
            </a:prstGeom>
            <a:ln>
              <a:solidFill>
                <a:srgbClr val="96FF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00"/>
                </a:solidFill>
              </a:endParaRPr>
            </a:p>
          </p:txBody>
        </p:sp>
        <p:sp>
          <p:nvSpPr>
            <p:cNvPr id="28" name="TextBox 27"/>
            <p:cNvSpPr txBox="1"/>
            <p:nvPr/>
          </p:nvSpPr>
          <p:spPr>
            <a:xfrm>
              <a:off x="4648001" y="3779262"/>
              <a:ext cx="757001" cy="369332"/>
            </a:xfrm>
            <a:prstGeom prst="rect">
              <a:avLst/>
            </a:prstGeom>
            <a:noFill/>
            <a:ln>
              <a:noFill/>
            </a:ln>
          </p:spPr>
          <p:txBody>
            <a:bodyPr wrap="square" rtlCol="0">
              <a:spAutoFit/>
            </a:bodyPr>
            <a:lstStyle/>
            <a:p>
              <a:r>
                <a:rPr lang="en-US" dirty="0"/>
                <a:t>RUN</a:t>
              </a:r>
            </a:p>
          </p:txBody>
        </p:sp>
      </p:grpSp>
      <p:grpSp>
        <p:nvGrpSpPr>
          <p:cNvPr id="19" name="Group 18"/>
          <p:cNvGrpSpPr/>
          <p:nvPr/>
        </p:nvGrpSpPr>
        <p:grpSpPr>
          <a:xfrm>
            <a:off x="1459625" y="5138289"/>
            <a:ext cx="4928103" cy="1537390"/>
            <a:chOff x="1459625" y="5138289"/>
            <a:chExt cx="4928103" cy="1537390"/>
          </a:xfrm>
        </p:grpSpPr>
        <p:cxnSp>
          <p:nvCxnSpPr>
            <p:cNvPr id="34" name="Straight Arrow Connector 33"/>
            <p:cNvCxnSpPr/>
            <p:nvPr/>
          </p:nvCxnSpPr>
          <p:spPr>
            <a:xfrm>
              <a:off x="3299398" y="6297981"/>
              <a:ext cx="3088330" cy="20627"/>
            </a:xfrm>
            <a:prstGeom prst="straightConnector1">
              <a:avLst/>
            </a:prstGeom>
            <a:ln w="38100">
              <a:solidFill>
                <a:srgbClr val="96FF1C"/>
              </a:solidFill>
              <a:tailEnd type="triangle"/>
            </a:ln>
          </p:spPr>
          <p:style>
            <a:lnRef idx="1">
              <a:schemeClr val="accent1"/>
            </a:lnRef>
            <a:fillRef idx="0">
              <a:schemeClr val="accent1"/>
            </a:fillRef>
            <a:effectRef idx="0">
              <a:schemeClr val="accent1"/>
            </a:effectRef>
            <a:fontRef idx="minor">
              <a:schemeClr val="tx1"/>
            </a:fontRef>
          </p:style>
        </p:cxnSp>
        <p:sp>
          <p:nvSpPr>
            <p:cNvPr id="35" name="Oval 34"/>
            <p:cNvSpPr/>
            <p:nvPr/>
          </p:nvSpPr>
          <p:spPr>
            <a:xfrm>
              <a:off x="3256336" y="6255069"/>
              <a:ext cx="86123" cy="86123"/>
            </a:xfrm>
            <a:prstGeom prst="ellipse">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00"/>
                </a:solidFill>
              </a:endParaRPr>
            </a:p>
          </p:txBody>
        </p:sp>
        <p:sp>
          <p:nvSpPr>
            <p:cNvPr id="33" name="TextBox 32"/>
            <p:cNvSpPr txBox="1"/>
            <p:nvPr/>
          </p:nvSpPr>
          <p:spPr>
            <a:xfrm>
              <a:off x="4567366" y="6306347"/>
              <a:ext cx="736232" cy="369332"/>
            </a:xfrm>
            <a:prstGeom prst="rect">
              <a:avLst/>
            </a:prstGeom>
            <a:noFill/>
          </p:spPr>
          <p:txBody>
            <a:bodyPr wrap="square" rtlCol="0">
              <a:spAutoFit/>
            </a:bodyPr>
            <a:lstStyle/>
            <a:p>
              <a:r>
                <a:rPr lang="en-US" dirty="0"/>
                <a:t>RUN</a:t>
              </a:r>
            </a:p>
          </p:txBody>
        </p:sp>
        <p:cxnSp>
          <p:nvCxnSpPr>
            <p:cNvPr id="39" name="Straight Arrow Connector 38"/>
            <p:cNvCxnSpPr/>
            <p:nvPr/>
          </p:nvCxnSpPr>
          <p:spPr>
            <a:xfrm flipH="1" flipV="1">
              <a:off x="3297296" y="5138289"/>
              <a:ext cx="1" cy="1158299"/>
            </a:xfrm>
            <a:prstGeom prst="straightConnector1">
              <a:avLst/>
            </a:prstGeom>
            <a:ln w="38100">
              <a:solidFill>
                <a:srgbClr val="41D0DF">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40" name="Oval 39"/>
            <p:cNvSpPr/>
            <p:nvPr/>
          </p:nvSpPr>
          <p:spPr>
            <a:xfrm>
              <a:off x="3254235" y="6255069"/>
              <a:ext cx="86123" cy="861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rot="16200000">
              <a:off x="2710879" y="5404588"/>
              <a:ext cx="736232" cy="369332"/>
            </a:xfrm>
            <a:prstGeom prst="rect">
              <a:avLst/>
            </a:prstGeom>
            <a:noFill/>
          </p:spPr>
          <p:txBody>
            <a:bodyPr wrap="square" rtlCol="0">
              <a:spAutoFit/>
            </a:bodyPr>
            <a:lstStyle/>
            <a:p>
              <a:r>
                <a:rPr lang="en-US" dirty="0"/>
                <a:t>RISE</a:t>
              </a:r>
            </a:p>
          </p:txBody>
        </p:sp>
        <p:grpSp>
          <p:nvGrpSpPr>
            <p:cNvPr id="44" name="Group 43"/>
            <p:cNvGrpSpPr/>
            <p:nvPr/>
          </p:nvGrpSpPr>
          <p:grpSpPr>
            <a:xfrm>
              <a:off x="1459625" y="5843877"/>
              <a:ext cx="1322069" cy="738664"/>
              <a:chOff x="3038686" y="5258007"/>
              <a:chExt cx="1322069" cy="738664"/>
            </a:xfrm>
          </p:grpSpPr>
          <p:grpSp>
            <p:nvGrpSpPr>
              <p:cNvPr id="45" name="Group 44"/>
              <p:cNvGrpSpPr/>
              <p:nvPr/>
            </p:nvGrpSpPr>
            <p:grpSpPr>
              <a:xfrm>
                <a:off x="3717007" y="5258007"/>
                <a:ext cx="643748" cy="738664"/>
                <a:chOff x="3717007" y="5258007"/>
                <a:chExt cx="643748" cy="738664"/>
              </a:xfrm>
            </p:grpSpPr>
            <p:sp>
              <p:nvSpPr>
                <p:cNvPr id="47" name="TextBox 46"/>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48" name="TextBox 47"/>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49" name="Straight Connector 48"/>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3038686" y="5333881"/>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grpSp>
      <p:grpSp>
        <p:nvGrpSpPr>
          <p:cNvPr id="9" name="Group 8"/>
          <p:cNvGrpSpPr/>
          <p:nvPr/>
        </p:nvGrpSpPr>
        <p:grpSpPr>
          <a:xfrm>
            <a:off x="5336623" y="2358086"/>
            <a:ext cx="86123" cy="1369185"/>
            <a:chOff x="5336623" y="2358086"/>
            <a:chExt cx="86123" cy="1369185"/>
          </a:xfrm>
        </p:grpSpPr>
        <p:cxnSp>
          <p:nvCxnSpPr>
            <p:cNvPr id="56" name="Straight Arrow Connector 55"/>
            <p:cNvCxnSpPr/>
            <p:nvPr/>
          </p:nvCxnSpPr>
          <p:spPr>
            <a:xfrm>
              <a:off x="5383576" y="2386633"/>
              <a:ext cx="19584" cy="1340638"/>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57" name="Oval 56"/>
            <p:cNvSpPr/>
            <p:nvPr/>
          </p:nvSpPr>
          <p:spPr>
            <a:xfrm>
              <a:off x="5336623" y="2358086"/>
              <a:ext cx="86123" cy="861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0" name="TextBox 59"/>
          <p:cNvSpPr txBox="1"/>
          <p:nvPr/>
        </p:nvSpPr>
        <p:spPr>
          <a:xfrm rot="1424417">
            <a:off x="5463431" y="2657716"/>
            <a:ext cx="887502" cy="369332"/>
          </a:xfrm>
          <a:prstGeom prst="rect">
            <a:avLst/>
          </a:prstGeom>
          <a:noFill/>
        </p:spPr>
        <p:txBody>
          <a:bodyPr wrap="square" rtlCol="0">
            <a:spAutoFit/>
          </a:bodyPr>
          <a:lstStyle/>
          <a:p>
            <a:r>
              <a:rPr lang="en-US" dirty="0"/>
              <a:t>RISE (-)</a:t>
            </a:r>
          </a:p>
        </p:txBody>
      </p:sp>
    </p:spTree>
    <p:extLst>
      <p:ext uri="{BB962C8B-B14F-4D97-AF65-F5344CB8AC3E}">
        <p14:creationId xmlns:p14="http://schemas.microsoft.com/office/powerpoint/2010/main" val="1812865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799167"/>
            <a:ext cx="8177529" cy="5524500"/>
          </a:xfrm>
        </p:spPr>
        <p:txBody>
          <a:bodyPr>
            <a:normAutofit/>
          </a:bodyPr>
          <a:lstStyle/>
          <a:p>
            <a:pPr marL="0" indent="0">
              <a:buNone/>
            </a:pPr>
            <a:r>
              <a:rPr lang="en-US" dirty="0"/>
              <a:t>Let’s say that you have a positive rise of 6.</a:t>
            </a:r>
          </a:p>
          <a:p>
            <a:pPr marL="0" indent="0">
              <a:buNone/>
            </a:pPr>
            <a:endParaRPr lang="en-US" dirty="0"/>
          </a:p>
          <a:p>
            <a:pPr marL="0" indent="0">
              <a:buNone/>
            </a:pPr>
            <a:endParaRPr lang="en-US" dirty="0"/>
          </a:p>
          <a:p>
            <a:pPr marL="0" indent="0">
              <a:buNone/>
            </a:pPr>
            <a:r>
              <a:rPr lang="en-US" dirty="0"/>
              <a:t>Let’s say that you have a run of 6 as well.</a:t>
            </a:r>
          </a:p>
          <a:p>
            <a:pPr marL="0" indent="0">
              <a:buNone/>
            </a:pPr>
            <a:endParaRPr lang="en-US" dirty="0"/>
          </a:p>
          <a:p>
            <a:pPr marL="0" indent="0">
              <a:buNone/>
            </a:pPr>
            <a:r>
              <a:rPr lang="en-US" dirty="0"/>
              <a:t>What is the pitch of the slope? Use the formula.</a:t>
            </a:r>
          </a:p>
          <a:p>
            <a:pPr marL="0" indent="0">
              <a:buNone/>
            </a:pPr>
            <a:endParaRPr lang="en-US" dirty="0"/>
          </a:p>
          <a:p>
            <a:pPr marL="0" indent="0">
              <a:buNone/>
            </a:pPr>
            <a:endParaRPr lang="en-US" dirty="0"/>
          </a:p>
          <a:p>
            <a:pPr marL="0" indent="0">
              <a:buNone/>
            </a:pPr>
            <a:endParaRPr lang="en-US" dirty="0"/>
          </a:p>
          <a:p>
            <a:pPr marL="0" indent="0">
              <a:buNone/>
            </a:pPr>
            <a:r>
              <a:rPr lang="en-US" dirty="0"/>
              <a:t>Let’s show those measurements on a graph.</a:t>
            </a:r>
          </a:p>
          <a:p>
            <a:pPr marL="0" indent="0">
              <a:buNone/>
            </a:pPr>
            <a:endParaRPr lang="en-US" dirty="0"/>
          </a:p>
          <a:p>
            <a:pPr marL="0" indent="0">
              <a:buNone/>
            </a:pPr>
            <a:endParaRPr lang="en-US" dirty="0"/>
          </a:p>
        </p:txBody>
      </p:sp>
      <p:grpSp>
        <p:nvGrpSpPr>
          <p:cNvPr id="25" name="Group 24"/>
          <p:cNvGrpSpPr/>
          <p:nvPr/>
        </p:nvGrpSpPr>
        <p:grpSpPr>
          <a:xfrm>
            <a:off x="6693452" y="621176"/>
            <a:ext cx="362459" cy="1097282"/>
            <a:chOff x="7387543" y="1169817"/>
            <a:chExt cx="362459" cy="1097282"/>
          </a:xfrm>
        </p:grpSpPr>
        <p:cxnSp>
          <p:nvCxnSpPr>
            <p:cNvPr id="3" name="Straight Arrow Connector 2"/>
            <p:cNvCxnSpPr/>
            <p:nvPr/>
          </p:nvCxnSpPr>
          <p:spPr>
            <a:xfrm flipV="1">
              <a:off x="7421486" y="1169817"/>
              <a:ext cx="12614" cy="1086568"/>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7454200" y="1528435"/>
              <a:ext cx="295802" cy="369332"/>
            </a:xfrm>
            <a:prstGeom prst="rect">
              <a:avLst/>
            </a:prstGeom>
            <a:noFill/>
          </p:spPr>
          <p:txBody>
            <a:bodyPr wrap="square" rtlCol="0">
              <a:spAutoFit/>
            </a:bodyPr>
            <a:lstStyle/>
            <a:p>
              <a:r>
                <a:rPr lang="en-US" dirty="0"/>
                <a:t>6</a:t>
              </a:r>
            </a:p>
          </p:txBody>
        </p:sp>
        <p:sp>
          <p:nvSpPr>
            <p:cNvPr id="5" name="Oval 4"/>
            <p:cNvSpPr/>
            <p:nvPr/>
          </p:nvSpPr>
          <p:spPr>
            <a:xfrm>
              <a:off x="7387543" y="2180976"/>
              <a:ext cx="86123" cy="861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 name="Straight Arrow Connector 5"/>
          <p:cNvCxnSpPr/>
          <p:nvPr/>
        </p:nvCxnSpPr>
        <p:spPr>
          <a:xfrm flipV="1">
            <a:off x="6027204" y="2359173"/>
            <a:ext cx="1311145" cy="5695"/>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5984143" y="2321850"/>
            <a:ext cx="86123" cy="86123"/>
          </a:xfrm>
          <a:prstGeom prst="ellipse">
            <a:avLst/>
          </a:prstGeom>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6483773" y="2028101"/>
            <a:ext cx="295802" cy="369332"/>
          </a:xfrm>
          <a:prstGeom prst="rect">
            <a:avLst/>
          </a:prstGeom>
          <a:noFill/>
          <a:ln>
            <a:noFill/>
          </a:ln>
        </p:spPr>
        <p:txBody>
          <a:bodyPr wrap="square" rtlCol="0">
            <a:spAutoFit/>
          </a:bodyPr>
          <a:lstStyle/>
          <a:p>
            <a:r>
              <a:rPr lang="en-US" dirty="0"/>
              <a:t>6</a:t>
            </a:r>
          </a:p>
        </p:txBody>
      </p:sp>
      <p:grpSp>
        <p:nvGrpSpPr>
          <p:cNvPr id="13" name="Group 12"/>
          <p:cNvGrpSpPr/>
          <p:nvPr/>
        </p:nvGrpSpPr>
        <p:grpSpPr>
          <a:xfrm>
            <a:off x="7035472" y="2822571"/>
            <a:ext cx="1322069" cy="738664"/>
            <a:chOff x="3038686" y="5258007"/>
            <a:chExt cx="1322069" cy="738664"/>
          </a:xfrm>
        </p:grpSpPr>
        <p:grpSp>
          <p:nvGrpSpPr>
            <p:cNvPr id="14" name="Group 13"/>
            <p:cNvGrpSpPr/>
            <p:nvPr/>
          </p:nvGrpSpPr>
          <p:grpSpPr>
            <a:xfrm>
              <a:off x="3717007" y="5258007"/>
              <a:ext cx="643748" cy="738664"/>
              <a:chOff x="3717007" y="5258007"/>
              <a:chExt cx="643748" cy="738664"/>
            </a:xfrm>
          </p:grpSpPr>
          <p:sp>
            <p:nvSpPr>
              <p:cNvPr id="16" name="TextBox 15"/>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17" name="TextBox 16"/>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18" name="Straight Connector 17"/>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5" name="TextBox 14"/>
            <p:cNvSpPr txBox="1"/>
            <p:nvPr/>
          </p:nvSpPr>
          <p:spPr>
            <a:xfrm>
              <a:off x="3038686" y="5333881"/>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grpSp>
        <p:nvGrpSpPr>
          <p:cNvPr id="8" name="Group 7"/>
          <p:cNvGrpSpPr/>
          <p:nvPr/>
        </p:nvGrpSpPr>
        <p:grpSpPr>
          <a:xfrm>
            <a:off x="3250003" y="3851685"/>
            <a:ext cx="3529572" cy="738664"/>
            <a:chOff x="3787130" y="4590349"/>
            <a:chExt cx="3529572" cy="738664"/>
          </a:xfrm>
        </p:grpSpPr>
        <p:sp>
          <p:nvSpPr>
            <p:cNvPr id="22" name="TextBox 21"/>
            <p:cNvSpPr txBox="1"/>
            <p:nvPr/>
          </p:nvSpPr>
          <p:spPr>
            <a:xfrm>
              <a:off x="4507129" y="4590349"/>
              <a:ext cx="301686" cy="369332"/>
            </a:xfrm>
            <a:prstGeom prst="rect">
              <a:avLst/>
            </a:prstGeom>
            <a:noFill/>
          </p:spPr>
          <p:txBody>
            <a:bodyPr wrap="none" rtlCol="0">
              <a:spAutoFit/>
            </a:bodyPr>
            <a:lstStyle/>
            <a:p>
              <a:r>
                <a:rPr lang="en-US" dirty="0">
                  <a:solidFill>
                    <a:srgbClr val="00B0F0"/>
                  </a:solidFill>
                </a:rPr>
                <a:t>6</a:t>
              </a:r>
            </a:p>
          </p:txBody>
        </p:sp>
        <p:sp>
          <p:nvSpPr>
            <p:cNvPr id="23" name="TextBox 22"/>
            <p:cNvSpPr txBox="1"/>
            <p:nvPr/>
          </p:nvSpPr>
          <p:spPr>
            <a:xfrm>
              <a:off x="4519743" y="4959681"/>
              <a:ext cx="301686" cy="369332"/>
            </a:xfrm>
            <a:prstGeom prst="rect">
              <a:avLst/>
            </a:prstGeom>
            <a:noFill/>
          </p:spPr>
          <p:txBody>
            <a:bodyPr wrap="none" rtlCol="0">
              <a:spAutoFit/>
            </a:bodyPr>
            <a:lstStyle/>
            <a:p>
              <a:r>
                <a:rPr lang="en-US" dirty="0">
                  <a:solidFill>
                    <a:srgbClr val="96FF1C"/>
                  </a:solidFill>
                </a:rPr>
                <a:t>6</a:t>
              </a:r>
            </a:p>
          </p:txBody>
        </p:sp>
        <p:cxnSp>
          <p:nvCxnSpPr>
            <p:cNvPr id="24" name="Straight Connector 23"/>
            <p:cNvCxnSpPr/>
            <p:nvPr/>
          </p:nvCxnSpPr>
          <p:spPr>
            <a:xfrm>
              <a:off x="4486290" y="4959681"/>
              <a:ext cx="33513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787130" y="4666223"/>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sp>
          <p:nvSpPr>
            <p:cNvPr id="26" name="TextBox 25"/>
            <p:cNvSpPr txBox="1"/>
            <p:nvPr/>
          </p:nvSpPr>
          <p:spPr>
            <a:xfrm>
              <a:off x="4834548" y="4763864"/>
              <a:ext cx="2482154" cy="369332"/>
            </a:xfrm>
            <a:prstGeom prst="rect">
              <a:avLst/>
            </a:prstGeom>
            <a:noFill/>
          </p:spPr>
          <p:txBody>
            <a:bodyPr wrap="none" rtlCol="0">
              <a:spAutoFit/>
            </a:bodyPr>
            <a:lstStyle/>
            <a:p>
              <a:r>
                <a:rPr lang="en-US" b="1" dirty="0"/>
                <a:t>= 1  </a:t>
              </a:r>
              <a:r>
                <a:rPr lang="en-US" dirty="0"/>
                <a:t>(6 divided by 6 is 1.)</a:t>
              </a:r>
            </a:p>
          </p:txBody>
        </p:sp>
      </p:grpSp>
    </p:spTree>
    <p:extLst>
      <p:ext uri="{BB962C8B-B14F-4D97-AF65-F5344CB8AC3E}">
        <p14:creationId xmlns:p14="http://schemas.microsoft.com/office/powerpoint/2010/main" val="38374965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2167" y="681303"/>
            <a:ext cx="9004180" cy="4273193"/>
          </a:xfrm>
        </p:spPr>
        <p:txBody>
          <a:bodyPr>
            <a:normAutofit/>
          </a:bodyPr>
          <a:lstStyle/>
          <a:p>
            <a:pPr marL="0" indent="0">
              <a:buNone/>
            </a:pPr>
            <a:r>
              <a:rPr lang="en-US" dirty="0"/>
              <a:t>To understand the amount of pitch (inclination) on a slope, it is very helpful to draw a graph to help you calculate slopes.</a:t>
            </a:r>
          </a:p>
          <a:p>
            <a:pPr marL="0" indent="0">
              <a:buNone/>
            </a:pPr>
            <a:r>
              <a:rPr lang="en-US" b="1" dirty="0">
                <a:solidFill>
                  <a:srgbClr val="FFC000"/>
                </a:solidFill>
              </a:rPr>
              <a:t>Graph </a:t>
            </a:r>
            <a:r>
              <a:rPr lang="en-US" dirty="0"/>
              <a:t>– </a:t>
            </a:r>
            <a:r>
              <a:rPr lang="en-US" dirty="0">
                <a:solidFill>
                  <a:srgbClr val="FFC000"/>
                </a:solidFill>
              </a:rPr>
              <a:t>a graph is an image created on graph paper, that shows a vertical line and a horizontal line that meet in the middle. </a:t>
            </a:r>
            <a:r>
              <a:rPr lang="en-US" dirty="0"/>
              <a:t>(Keep adding to your flashcard collection!) Each line is called an </a:t>
            </a:r>
            <a:r>
              <a:rPr lang="en-US" b="1" dirty="0">
                <a:solidFill>
                  <a:srgbClr val="FFC000"/>
                </a:solidFill>
              </a:rPr>
              <a:t>axis</a:t>
            </a:r>
            <a:r>
              <a:rPr lang="en-US" dirty="0"/>
              <a:t>. The plural of “axis” is “axes:” one axis; two or more axes.</a:t>
            </a:r>
          </a:p>
          <a:p>
            <a:pPr marL="0" indent="0">
              <a:buNone/>
            </a:pPr>
            <a:r>
              <a:rPr lang="en-US" dirty="0"/>
              <a:t>The middle point of the graph, where the lines meet is usually called the </a:t>
            </a:r>
            <a:r>
              <a:rPr lang="en-US" dirty="0">
                <a:solidFill>
                  <a:srgbClr val="FFC000"/>
                </a:solidFill>
              </a:rPr>
              <a:t>origin</a:t>
            </a:r>
            <a:r>
              <a:rPr lang="en-US" dirty="0"/>
              <a:t>.</a:t>
            </a:r>
          </a:p>
          <a:p>
            <a:pPr marL="0" indent="0">
              <a:buNone/>
            </a:pPr>
            <a:endParaRPr lang="en-US" dirty="0"/>
          </a:p>
          <a:p>
            <a:pPr marL="0" indent="0">
              <a:buNone/>
            </a:pPr>
            <a:endParaRPr lang="en-US" dirty="0"/>
          </a:p>
        </p:txBody>
      </p:sp>
      <p:grpSp>
        <p:nvGrpSpPr>
          <p:cNvPr id="10" name="Group 9"/>
          <p:cNvGrpSpPr/>
          <p:nvPr/>
        </p:nvGrpSpPr>
        <p:grpSpPr>
          <a:xfrm>
            <a:off x="3186850" y="3215683"/>
            <a:ext cx="4820131" cy="3477625"/>
            <a:chOff x="3186850" y="3087256"/>
            <a:chExt cx="4820131" cy="3477625"/>
          </a:xfrm>
        </p:grpSpPr>
        <p:pic>
          <p:nvPicPr>
            <p:cNvPr id="1032"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3186850" y="3087256"/>
              <a:ext cx="3426105" cy="34776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523036" y="4501341"/>
              <a:ext cx="753732" cy="369332"/>
            </a:xfrm>
            <a:prstGeom prst="rect">
              <a:avLst/>
            </a:prstGeom>
            <a:solidFill>
              <a:schemeClr val="tx1"/>
            </a:solidFill>
          </p:spPr>
          <p:txBody>
            <a:bodyPr wrap="none" rtlCol="0">
              <a:spAutoFit/>
            </a:bodyPr>
            <a:lstStyle/>
            <a:p>
              <a:r>
                <a:rPr lang="en-US" dirty="0">
                  <a:solidFill>
                    <a:schemeClr val="bg1"/>
                  </a:solidFill>
                </a:rPr>
                <a:t>Origin</a:t>
              </a:r>
            </a:p>
          </p:txBody>
        </p:sp>
        <p:cxnSp>
          <p:nvCxnSpPr>
            <p:cNvPr id="6" name="Straight Arrow Connector 5"/>
            <p:cNvCxnSpPr/>
            <p:nvPr/>
          </p:nvCxnSpPr>
          <p:spPr>
            <a:xfrm flipH="1" flipV="1">
              <a:off x="4899902" y="3490332"/>
              <a:ext cx="2603696" cy="1011010"/>
            </a:xfrm>
            <a:prstGeom prst="straightConnector1">
              <a:avLst/>
            </a:prstGeom>
            <a:ln w="3810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6612955" y="4721608"/>
              <a:ext cx="993751" cy="12922"/>
            </a:xfrm>
            <a:prstGeom prst="straightConnector1">
              <a:avLst/>
            </a:prstGeom>
            <a:ln w="3810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7390787" y="4427550"/>
              <a:ext cx="616194" cy="369332"/>
            </a:xfrm>
            <a:prstGeom prst="rect">
              <a:avLst/>
            </a:prstGeom>
            <a:solidFill>
              <a:schemeClr val="tx1"/>
            </a:solidFill>
          </p:spPr>
          <p:txBody>
            <a:bodyPr wrap="none" rtlCol="0">
              <a:spAutoFit/>
            </a:bodyPr>
            <a:lstStyle/>
            <a:p>
              <a:r>
                <a:rPr lang="en-US" dirty="0">
                  <a:solidFill>
                    <a:schemeClr val="bg1"/>
                  </a:solidFill>
                </a:rPr>
                <a:t>Axes</a:t>
              </a:r>
            </a:p>
          </p:txBody>
        </p:sp>
      </p:grpSp>
      <p:sp>
        <p:nvSpPr>
          <p:cNvPr id="4" name="TextBox 3"/>
          <p:cNvSpPr txBox="1"/>
          <p:nvPr/>
        </p:nvSpPr>
        <p:spPr>
          <a:xfrm>
            <a:off x="272167" y="219638"/>
            <a:ext cx="1845377" cy="461665"/>
          </a:xfrm>
          <a:prstGeom prst="rect">
            <a:avLst/>
          </a:prstGeom>
          <a:noFill/>
        </p:spPr>
        <p:txBody>
          <a:bodyPr wrap="none" rtlCol="0">
            <a:spAutoFit/>
          </a:bodyPr>
          <a:lstStyle/>
          <a:p>
            <a:r>
              <a:rPr lang="en-US" sz="2400" dirty="0">
                <a:solidFill>
                  <a:srgbClr val="FFC000"/>
                </a:solidFill>
              </a:rPr>
              <a:t>3. GRAPHING</a:t>
            </a:r>
          </a:p>
        </p:txBody>
      </p:sp>
    </p:spTree>
    <p:extLst>
      <p:ext uri="{BB962C8B-B14F-4D97-AF65-F5344CB8AC3E}">
        <p14:creationId xmlns:p14="http://schemas.microsoft.com/office/powerpoint/2010/main" val="26071999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69" y="609600"/>
            <a:ext cx="7026421" cy="5524500"/>
          </a:xfrm>
        </p:spPr>
        <p:txBody>
          <a:bodyPr/>
          <a:lstStyle/>
          <a:p>
            <a:pPr marL="0" indent="0">
              <a:buNone/>
            </a:pPr>
            <a:r>
              <a:rPr lang="en-US" dirty="0"/>
              <a:t>In graphing, the vertical line going up and down, is labeled “</a:t>
            </a:r>
            <a:r>
              <a:rPr lang="en-US" sz="2400" b="1" dirty="0">
                <a:solidFill>
                  <a:srgbClr val="FFC000"/>
                </a:solidFill>
              </a:rPr>
              <a:t>Y</a:t>
            </a:r>
            <a:r>
              <a:rPr lang="en-US" dirty="0"/>
              <a:t>” </a:t>
            </a:r>
            <a:r>
              <a:rPr lang="en-US" b="1" dirty="0">
                <a:solidFill>
                  <a:srgbClr val="FFC000"/>
                </a:solidFill>
              </a:rPr>
              <a:t>axis</a:t>
            </a:r>
            <a:r>
              <a:rPr lang="en-US" dirty="0"/>
              <a:t>. It might help to remember this line because the Y has a small vertical line along it’s lower part. The rise will move up or down the Y (vertical axis)</a:t>
            </a:r>
          </a:p>
          <a:p>
            <a:pPr marL="0" indent="0">
              <a:buNone/>
            </a:pPr>
            <a:r>
              <a:rPr lang="en-US" dirty="0"/>
              <a:t>The horizontal line on a graph, is labeled “</a:t>
            </a:r>
            <a:r>
              <a:rPr lang="en-US" sz="2800" b="1" dirty="0">
                <a:solidFill>
                  <a:srgbClr val="FFC000"/>
                </a:solidFill>
              </a:rPr>
              <a:t>X</a:t>
            </a:r>
            <a:r>
              <a:rPr lang="en-US" dirty="0"/>
              <a:t>” </a:t>
            </a:r>
            <a:r>
              <a:rPr lang="en-US" b="1" dirty="0">
                <a:solidFill>
                  <a:srgbClr val="FFC000"/>
                </a:solidFill>
              </a:rPr>
              <a:t>axis</a:t>
            </a:r>
            <a:r>
              <a:rPr lang="en-US" dirty="0"/>
              <a:t>. Notice that the lines on an “X” don’t go straight vertically or horizontally. They are diagonal, but you can imagine a horizontal line going through the X. </a:t>
            </a:r>
          </a:p>
        </p:txBody>
      </p:sp>
      <p:grpSp>
        <p:nvGrpSpPr>
          <p:cNvPr id="14" name="Group 13"/>
          <p:cNvGrpSpPr/>
          <p:nvPr/>
        </p:nvGrpSpPr>
        <p:grpSpPr>
          <a:xfrm>
            <a:off x="8333182" y="609600"/>
            <a:ext cx="682906" cy="1107996"/>
            <a:chOff x="4456253" y="1632031"/>
            <a:chExt cx="682906" cy="1107996"/>
          </a:xfrm>
        </p:grpSpPr>
        <p:grpSp>
          <p:nvGrpSpPr>
            <p:cNvPr id="11" name="Group 10"/>
            <p:cNvGrpSpPr/>
            <p:nvPr/>
          </p:nvGrpSpPr>
          <p:grpSpPr>
            <a:xfrm>
              <a:off x="4456253" y="1632031"/>
              <a:ext cx="596638" cy="1107996"/>
              <a:chOff x="4456253" y="1632031"/>
              <a:chExt cx="596638" cy="1107996"/>
            </a:xfrm>
          </p:grpSpPr>
          <p:sp>
            <p:nvSpPr>
              <p:cNvPr id="5" name="TextBox 4"/>
              <p:cNvSpPr txBox="1"/>
              <p:nvPr/>
            </p:nvSpPr>
            <p:spPr>
              <a:xfrm>
                <a:off x="4456253" y="1632031"/>
                <a:ext cx="596638" cy="1107996"/>
              </a:xfrm>
              <a:prstGeom prst="rect">
                <a:avLst/>
              </a:prstGeom>
              <a:noFill/>
            </p:spPr>
            <p:txBody>
              <a:bodyPr wrap="none" rtlCol="0">
                <a:spAutoFit/>
              </a:bodyPr>
              <a:lstStyle/>
              <a:p>
                <a:r>
                  <a:rPr lang="en-US" sz="6600" dirty="0"/>
                  <a:t>Y</a:t>
                </a:r>
              </a:p>
            </p:txBody>
          </p:sp>
          <p:cxnSp>
            <p:nvCxnSpPr>
              <p:cNvPr id="7" name="Straight Connector 6"/>
              <p:cNvCxnSpPr/>
              <p:nvPr/>
            </p:nvCxnSpPr>
            <p:spPr>
              <a:xfrm>
                <a:off x="4749326" y="2245489"/>
                <a:ext cx="0" cy="231494"/>
              </a:xfrm>
              <a:prstGeom prst="line">
                <a:avLst/>
              </a:prstGeom>
              <a:ln w="76200">
                <a:solidFill>
                  <a:srgbClr val="FF0000">
                    <a:alpha val="60000"/>
                  </a:srgbClr>
                </a:solidFill>
              </a:ln>
            </p:spPr>
            <p:style>
              <a:lnRef idx="1">
                <a:schemeClr val="accent1"/>
              </a:lnRef>
              <a:fillRef idx="0">
                <a:schemeClr val="accent1"/>
              </a:fillRef>
              <a:effectRef idx="0">
                <a:schemeClr val="accent1"/>
              </a:effectRef>
              <a:fontRef idx="minor">
                <a:schemeClr val="tx1"/>
              </a:fontRef>
            </p:style>
          </p:cxnSp>
        </p:grpSp>
        <p:cxnSp>
          <p:nvCxnSpPr>
            <p:cNvPr id="13" name="Straight Arrow Connector 12"/>
            <p:cNvCxnSpPr/>
            <p:nvPr/>
          </p:nvCxnSpPr>
          <p:spPr>
            <a:xfrm>
              <a:off x="5139159" y="1921397"/>
              <a:ext cx="0" cy="55558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8093255" y="2253865"/>
            <a:ext cx="1145894" cy="1107996"/>
            <a:chOff x="4247909" y="4317357"/>
            <a:chExt cx="1145894" cy="1107996"/>
          </a:xfrm>
        </p:grpSpPr>
        <p:sp>
          <p:nvSpPr>
            <p:cNvPr id="15" name="TextBox 14"/>
            <p:cNvSpPr txBox="1"/>
            <p:nvPr/>
          </p:nvSpPr>
          <p:spPr>
            <a:xfrm>
              <a:off x="4546853" y="4317357"/>
              <a:ext cx="623889" cy="1107996"/>
            </a:xfrm>
            <a:prstGeom prst="rect">
              <a:avLst/>
            </a:prstGeom>
            <a:noFill/>
          </p:spPr>
          <p:txBody>
            <a:bodyPr wrap="none" rtlCol="0">
              <a:spAutoFit/>
            </a:bodyPr>
            <a:lstStyle/>
            <a:p>
              <a:r>
                <a:rPr lang="en-US" sz="6600" dirty="0"/>
                <a:t>X</a:t>
              </a:r>
            </a:p>
          </p:txBody>
        </p:sp>
        <p:cxnSp>
          <p:nvCxnSpPr>
            <p:cNvPr id="17" name="Straight Arrow Connector 16"/>
            <p:cNvCxnSpPr/>
            <p:nvPr/>
          </p:nvCxnSpPr>
          <p:spPr>
            <a:xfrm flipV="1">
              <a:off x="4247909" y="4861366"/>
              <a:ext cx="1145894" cy="1157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3" name="Group 2"/>
          <p:cNvGrpSpPr/>
          <p:nvPr/>
        </p:nvGrpSpPr>
        <p:grpSpPr>
          <a:xfrm>
            <a:off x="3514163" y="3635621"/>
            <a:ext cx="2828161" cy="2498479"/>
            <a:chOff x="4428447" y="3848423"/>
            <a:chExt cx="2828161" cy="2498479"/>
          </a:xfrm>
        </p:grpSpPr>
        <p:pic>
          <p:nvPicPr>
            <p:cNvPr id="28"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4428447" y="4196883"/>
              <a:ext cx="2118167" cy="2150019"/>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4623352" y="5042788"/>
              <a:ext cx="304892" cy="369332"/>
            </a:xfrm>
            <a:prstGeom prst="rect">
              <a:avLst/>
            </a:prstGeom>
            <a:noFill/>
          </p:spPr>
          <p:txBody>
            <a:bodyPr wrap="none" rtlCol="0">
              <a:spAutoFit/>
            </a:bodyPr>
            <a:lstStyle/>
            <a:p>
              <a:r>
                <a:rPr lang="en-US" dirty="0">
                  <a:solidFill>
                    <a:schemeClr val="bg1"/>
                  </a:solidFill>
                </a:rPr>
                <a:t>X</a:t>
              </a:r>
            </a:p>
          </p:txBody>
        </p:sp>
        <p:sp>
          <p:nvSpPr>
            <p:cNvPr id="29" name="TextBox 28"/>
            <p:cNvSpPr txBox="1"/>
            <p:nvPr/>
          </p:nvSpPr>
          <p:spPr>
            <a:xfrm>
              <a:off x="5333481" y="4430557"/>
              <a:ext cx="308098" cy="369332"/>
            </a:xfrm>
            <a:prstGeom prst="rect">
              <a:avLst/>
            </a:prstGeom>
            <a:noFill/>
          </p:spPr>
          <p:txBody>
            <a:bodyPr wrap="none" rtlCol="0">
              <a:spAutoFit/>
            </a:bodyPr>
            <a:lstStyle/>
            <a:p>
              <a:r>
                <a:rPr lang="en-US" dirty="0">
                  <a:solidFill>
                    <a:srgbClr val="FF0000"/>
                  </a:solidFill>
                </a:rPr>
                <a:t>Y</a:t>
              </a:r>
            </a:p>
          </p:txBody>
        </p:sp>
        <p:sp>
          <p:nvSpPr>
            <p:cNvPr id="2" name="TextBox 1"/>
            <p:cNvSpPr txBox="1"/>
            <p:nvPr/>
          </p:nvSpPr>
          <p:spPr>
            <a:xfrm>
              <a:off x="5137370" y="3848423"/>
              <a:ext cx="700320" cy="369332"/>
            </a:xfrm>
            <a:prstGeom prst="rect">
              <a:avLst/>
            </a:prstGeom>
            <a:noFill/>
          </p:spPr>
          <p:txBody>
            <a:bodyPr wrap="none" rtlCol="0">
              <a:spAutoFit/>
            </a:bodyPr>
            <a:lstStyle/>
            <a:p>
              <a:r>
                <a:rPr lang="en-US" dirty="0"/>
                <a:t>Y axis</a:t>
              </a:r>
            </a:p>
          </p:txBody>
        </p:sp>
        <p:sp>
          <p:nvSpPr>
            <p:cNvPr id="20" name="TextBox 19"/>
            <p:cNvSpPr txBox="1"/>
            <p:nvPr/>
          </p:nvSpPr>
          <p:spPr>
            <a:xfrm>
              <a:off x="6548273" y="5040323"/>
              <a:ext cx="708335" cy="369332"/>
            </a:xfrm>
            <a:prstGeom prst="rect">
              <a:avLst/>
            </a:prstGeom>
            <a:noFill/>
          </p:spPr>
          <p:txBody>
            <a:bodyPr wrap="none" rtlCol="0">
              <a:spAutoFit/>
            </a:bodyPr>
            <a:lstStyle/>
            <a:p>
              <a:r>
                <a:rPr lang="en-US" dirty="0"/>
                <a:t>X axis</a:t>
              </a:r>
            </a:p>
          </p:txBody>
        </p:sp>
      </p:grpSp>
    </p:spTree>
    <p:extLst>
      <p:ext uri="{BB962C8B-B14F-4D97-AF65-F5344CB8AC3E}">
        <p14:creationId xmlns:p14="http://schemas.microsoft.com/office/powerpoint/2010/main" val="2916120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US" dirty="0"/>
              <a:t>Draw and name each of the following axes.</a:t>
            </a:r>
          </a:p>
          <a:p>
            <a:pPr marL="0" indent="0">
              <a:buNone/>
            </a:pPr>
            <a:endParaRPr lang="en-US" dirty="0"/>
          </a:p>
        </p:txBody>
      </p:sp>
      <p:grpSp>
        <p:nvGrpSpPr>
          <p:cNvPr id="8" name="Group 7"/>
          <p:cNvGrpSpPr/>
          <p:nvPr/>
        </p:nvGrpSpPr>
        <p:grpSpPr>
          <a:xfrm>
            <a:off x="3099211" y="1558050"/>
            <a:ext cx="3344369" cy="3212369"/>
            <a:chOff x="2820431" y="1660714"/>
            <a:chExt cx="3344369" cy="3212369"/>
          </a:xfrm>
        </p:grpSpPr>
        <p:cxnSp>
          <p:nvCxnSpPr>
            <p:cNvPr id="4" name="Straight Arrow Connector 3"/>
            <p:cNvCxnSpPr/>
            <p:nvPr/>
          </p:nvCxnSpPr>
          <p:spPr>
            <a:xfrm>
              <a:off x="4492616" y="1660714"/>
              <a:ext cx="37368" cy="321236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2820431" y="3164235"/>
              <a:ext cx="334436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176383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US" dirty="0"/>
              <a:t>Vertical: Y	Horizontal: X</a:t>
            </a:r>
          </a:p>
          <a:p>
            <a:pPr marL="0" indent="0">
              <a:buNone/>
            </a:pPr>
            <a:endParaRPr lang="en-US" dirty="0"/>
          </a:p>
        </p:txBody>
      </p:sp>
      <p:grpSp>
        <p:nvGrpSpPr>
          <p:cNvPr id="3" name="Group 2"/>
          <p:cNvGrpSpPr/>
          <p:nvPr/>
        </p:nvGrpSpPr>
        <p:grpSpPr>
          <a:xfrm>
            <a:off x="3179849" y="1765665"/>
            <a:ext cx="3344369" cy="3212369"/>
            <a:chOff x="3203291" y="3861849"/>
            <a:chExt cx="2524017" cy="2201881"/>
          </a:xfrm>
        </p:grpSpPr>
        <p:cxnSp>
          <p:nvCxnSpPr>
            <p:cNvPr id="4" name="Straight Arrow Connector 3"/>
            <p:cNvCxnSpPr/>
            <p:nvPr/>
          </p:nvCxnSpPr>
          <p:spPr>
            <a:xfrm>
              <a:off x="4465300" y="3861849"/>
              <a:ext cx="28202" cy="2201881"/>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3203291" y="4892420"/>
              <a:ext cx="252401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335820" y="4029366"/>
              <a:ext cx="361664" cy="435489"/>
            </a:xfrm>
            <a:prstGeom prst="rect">
              <a:avLst/>
            </a:prstGeom>
            <a:noFill/>
          </p:spPr>
          <p:txBody>
            <a:bodyPr wrap="none" rtlCol="0">
              <a:spAutoFit/>
            </a:bodyPr>
            <a:lstStyle/>
            <a:p>
              <a:r>
                <a:rPr lang="en-US" dirty="0"/>
                <a:t>Y</a:t>
              </a:r>
            </a:p>
          </p:txBody>
        </p:sp>
        <p:sp>
          <p:nvSpPr>
            <p:cNvPr id="7" name="TextBox 6"/>
            <p:cNvSpPr txBox="1"/>
            <p:nvPr/>
          </p:nvSpPr>
          <p:spPr>
            <a:xfrm>
              <a:off x="3377143" y="4720975"/>
              <a:ext cx="371429" cy="435489"/>
            </a:xfrm>
            <a:prstGeom prst="rect">
              <a:avLst/>
            </a:prstGeom>
            <a:noFill/>
          </p:spPr>
          <p:txBody>
            <a:bodyPr wrap="none" rtlCol="0">
              <a:spAutoFit/>
            </a:bodyPr>
            <a:lstStyle/>
            <a:p>
              <a:r>
                <a:rPr lang="en-US" dirty="0"/>
                <a:t>X</a:t>
              </a:r>
            </a:p>
          </p:txBody>
        </p:sp>
      </p:grpSp>
    </p:spTree>
    <p:extLst>
      <p:ext uri="{BB962C8B-B14F-4D97-AF65-F5344CB8AC3E}">
        <p14:creationId xmlns:p14="http://schemas.microsoft.com/office/powerpoint/2010/main" val="31649629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69" y="375612"/>
            <a:ext cx="8235765" cy="5524500"/>
          </a:xfrm>
        </p:spPr>
        <p:txBody>
          <a:bodyPr/>
          <a:lstStyle/>
          <a:p>
            <a:pPr marL="0" indent="0">
              <a:buNone/>
            </a:pPr>
            <a:r>
              <a:rPr lang="en-US" dirty="0"/>
              <a:t>Let’s plot (calculate the position) of the pitch we described earlier: </a:t>
            </a:r>
            <a:r>
              <a:rPr lang="en-US" dirty="0">
                <a:solidFill>
                  <a:srgbClr val="00B0F0"/>
                </a:solidFill>
              </a:rPr>
              <a:t>RISE= 6 </a:t>
            </a:r>
            <a:r>
              <a:rPr lang="en-US" dirty="0"/>
              <a:t>and </a:t>
            </a:r>
            <a:r>
              <a:rPr lang="en-US" dirty="0">
                <a:solidFill>
                  <a:srgbClr val="96FF1C"/>
                </a:solidFill>
              </a:rPr>
              <a:t>RUN=6</a:t>
            </a:r>
            <a:r>
              <a:rPr lang="en-US" dirty="0"/>
              <a:t>. First, count six squares going across (run). Then draw a line going up from where the run ends (rise). To see the pitch, draw a line diagonally to have rise meet run.  Click for animation.</a:t>
            </a:r>
          </a:p>
        </p:txBody>
      </p:sp>
      <p:sp>
        <p:nvSpPr>
          <p:cNvPr id="2" name="TextBox 1"/>
          <p:cNvSpPr txBox="1"/>
          <p:nvPr/>
        </p:nvSpPr>
        <p:spPr>
          <a:xfrm>
            <a:off x="4093066" y="1715957"/>
            <a:ext cx="700320" cy="369332"/>
          </a:xfrm>
          <a:prstGeom prst="rect">
            <a:avLst/>
          </a:prstGeom>
          <a:noFill/>
        </p:spPr>
        <p:txBody>
          <a:bodyPr wrap="none" rtlCol="0">
            <a:spAutoFit/>
          </a:bodyPr>
          <a:lstStyle/>
          <a:p>
            <a:r>
              <a:rPr lang="en-US" dirty="0"/>
              <a:t>Y axis</a:t>
            </a:r>
          </a:p>
        </p:txBody>
      </p:sp>
      <p:sp>
        <p:nvSpPr>
          <p:cNvPr id="20" name="TextBox 19"/>
          <p:cNvSpPr txBox="1"/>
          <p:nvPr/>
        </p:nvSpPr>
        <p:spPr>
          <a:xfrm>
            <a:off x="1417319" y="3978600"/>
            <a:ext cx="708335" cy="369332"/>
          </a:xfrm>
          <a:prstGeom prst="rect">
            <a:avLst/>
          </a:prstGeom>
          <a:noFill/>
        </p:spPr>
        <p:txBody>
          <a:bodyPr wrap="none" rtlCol="0">
            <a:spAutoFit/>
          </a:bodyPr>
          <a:lstStyle/>
          <a:p>
            <a:r>
              <a:rPr lang="en-US" dirty="0"/>
              <a:t>X axis</a:t>
            </a:r>
          </a:p>
        </p:txBody>
      </p:sp>
      <p:grpSp>
        <p:nvGrpSpPr>
          <p:cNvPr id="25" name="Group 24"/>
          <p:cNvGrpSpPr/>
          <p:nvPr/>
        </p:nvGrpSpPr>
        <p:grpSpPr>
          <a:xfrm>
            <a:off x="2377145" y="2152195"/>
            <a:ext cx="4132161" cy="4194298"/>
            <a:chOff x="2819473" y="1190453"/>
            <a:chExt cx="4132161" cy="4194298"/>
          </a:xfrm>
        </p:grpSpPr>
        <p:pic>
          <p:nvPicPr>
            <p:cNvPr id="30"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2819473" y="1190453"/>
              <a:ext cx="4132161" cy="4194298"/>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787790" y="3133713"/>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32" name="TextBox 31"/>
            <p:cNvSpPr txBox="1"/>
            <p:nvPr/>
          </p:nvSpPr>
          <p:spPr>
            <a:xfrm rot="16200000">
              <a:off x="3985843" y="2151446"/>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33" name="Oval 32"/>
            <p:cNvSpPr/>
            <p:nvPr/>
          </p:nvSpPr>
          <p:spPr>
            <a:xfrm>
              <a:off x="4799504" y="3129900"/>
              <a:ext cx="105191" cy="105191"/>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34" name="Straight Arrow Connector 33"/>
          <p:cNvCxnSpPr/>
          <p:nvPr/>
        </p:nvCxnSpPr>
        <p:spPr>
          <a:xfrm>
            <a:off x="-906862" y="4087506"/>
            <a:ext cx="1056554" cy="4136"/>
          </a:xfrm>
          <a:prstGeom prst="straightConnector1">
            <a:avLst/>
          </a:prstGeom>
          <a:ln w="5715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444018" y="2833721"/>
            <a:ext cx="2712537" cy="369332"/>
          </a:xfrm>
          <a:prstGeom prst="rect">
            <a:avLst/>
          </a:prstGeom>
          <a:noFill/>
        </p:spPr>
        <p:txBody>
          <a:bodyPr wrap="none" rtlCol="0">
            <a:spAutoFit/>
          </a:bodyPr>
          <a:lstStyle/>
          <a:p>
            <a:r>
              <a:rPr lang="en-US" dirty="0"/>
              <a:t>6 squares rising to meet … </a:t>
            </a:r>
          </a:p>
        </p:txBody>
      </p:sp>
      <p:sp>
        <p:nvSpPr>
          <p:cNvPr id="36" name="TextBox 35"/>
          <p:cNvSpPr txBox="1"/>
          <p:nvPr/>
        </p:nvSpPr>
        <p:spPr>
          <a:xfrm>
            <a:off x="6451161" y="3918663"/>
            <a:ext cx="2559996" cy="369332"/>
          </a:xfrm>
          <a:prstGeom prst="rect">
            <a:avLst/>
          </a:prstGeom>
          <a:noFill/>
        </p:spPr>
        <p:txBody>
          <a:bodyPr wrap="none" rtlCol="0">
            <a:spAutoFit/>
          </a:bodyPr>
          <a:lstStyle/>
          <a:p>
            <a:r>
              <a:rPr lang="en-US" dirty="0"/>
              <a:t>6 squares running across</a:t>
            </a:r>
          </a:p>
        </p:txBody>
      </p:sp>
      <p:grpSp>
        <p:nvGrpSpPr>
          <p:cNvPr id="38" name="Group 37"/>
          <p:cNvGrpSpPr/>
          <p:nvPr/>
        </p:nvGrpSpPr>
        <p:grpSpPr>
          <a:xfrm>
            <a:off x="6764898" y="4468665"/>
            <a:ext cx="1517418" cy="738664"/>
            <a:chOff x="3749991" y="4908098"/>
            <a:chExt cx="1517418" cy="738664"/>
          </a:xfrm>
        </p:grpSpPr>
        <p:sp>
          <p:nvSpPr>
            <p:cNvPr id="39" name="TextBox 38"/>
            <p:cNvSpPr txBox="1"/>
            <p:nvPr/>
          </p:nvSpPr>
          <p:spPr>
            <a:xfrm>
              <a:off x="4469990" y="4908098"/>
              <a:ext cx="301686" cy="369332"/>
            </a:xfrm>
            <a:prstGeom prst="rect">
              <a:avLst/>
            </a:prstGeom>
            <a:noFill/>
          </p:spPr>
          <p:txBody>
            <a:bodyPr wrap="none" rtlCol="0">
              <a:spAutoFit/>
            </a:bodyPr>
            <a:lstStyle/>
            <a:p>
              <a:r>
                <a:rPr lang="en-US" dirty="0">
                  <a:solidFill>
                    <a:srgbClr val="00B0F0"/>
                  </a:solidFill>
                </a:rPr>
                <a:t>6</a:t>
              </a:r>
            </a:p>
          </p:txBody>
        </p:sp>
        <p:sp>
          <p:nvSpPr>
            <p:cNvPr id="40" name="TextBox 39"/>
            <p:cNvSpPr txBox="1"/>
            <p:nvPr/>
          </p:nvSpPr>
          <p:spPr>
            <a:xfrm>
              <a:off x="4482604" y="5277430"/>
              <a:ext cx="301686" cy="369332"/>
            </a:xfrm>
            <a:prstGeom prst="rect">
              <a:avLst/>
            </a:prstGeom>
            <a:noFill/>
          </p:spPr>
          <p:txBody>
            <a:bodyPr wrap="none" rtlCol="0">
              <a:spAutoFit/>
            </a:bodyPr>
            <a:lstStyle/>
            <a:p>
              <a:r>
                <a:rPr lang="en-US" dirty="0">
                  <a:solidFill>
                    <a:srgbClr val="96FF1C"/>
                  </a:solidFill>
                </a:rPr>
                <a:t>6</a:t>
              </a:r>
            </a:p>
          </p:txBody>
        </p:sp>
        <p:cxnSp>
          <p:nvCxnSpPr>
            <p:cNvPr id="41" name="Straight Connector 40"/>
            <p:cNvCxnSpPr/>
            <p:nvPr/>
          </p:nvCxnSpPr>
          <p:spPr>
            <a:xfrm>
              <a:off x="4449151" y="5277430"/>
              <a:ext cx="33513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749991" y="4983972"/>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sp>
          <p:nvSpPr>
            <p:cNvPr id="43" name="TextBox 42"/>
            <p:cNvSpPr txBox="1"/>
            <p:nvPr/>
          </p:nvSpPr>
          <p:spPr>
            <a:xfrm>
              <a:off x="4797409" y="5081613"/>
              <a:ext cx="470000" cy="369332"/>
            </a:xfrm>
            <a:prstGeom prst="rect">
              <a:avLst/>
            </a:prstGeom>
            <a:noFill/>
          </p:spPr>
          <p:txBody>
            <a:bodyPr wrap="none" rtlCol="0">
              <a:spAutoFit/>
            </a:bodyPr>
            <a:lstStyle/>
            <a:p>
              <a:r>
                <a:rPr lang="en-US" b="1" dirty="0"/>
                <a:t>= 1</a:t>
              </a:r>
            </a:p>
          </p:txBody>
        </p:sp>
      </p:grpSp>
      <p:sp>
        <p:nvSpPr>
          <p:cNvPr id="3" name="Oval 2"/>
          <p:cNvSpPr/>
          <p:nvPr/>
        </p:nvSpPr>
        <p:spPr>
          <a:xfrm>
            <a:off x="4383758" y="4124849"/>
            <a:ext cx="45719" cy="45719"/>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496778" y="3033977"/>
            <a:ext cx="45719" cy="45719"/>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p:cNvCxnSpPr>
            <a:stCxn id="3" idx="5"/>
            <a:endCxn id="22" idx="6"/>
          </p:cNvCxnSpPr>
          <p:nvPr/>
        </p:nvCxnSpPr>
        <p:spPr>
          <a:xfrm flipV="1">
            <a:off x="4422782" y="3056837"/>
            <a:ext cx="1119715" cy="1107036"/>
          </a:xfrm>
          <a:prstGeom prst="straightConnector1">
            <a:avLst/>
          </a:prstGeom>
          <a:ln w="38100">
            <a:solidFill>
              <a:srgbClr val="C00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5485526" y="4113560"/>
            <a:ext cx="45719" cy="45719"/>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Isosceles Triangle 5"/>
          <p:cNvSpPr/>
          <p:nvPr/>
        </p:nvSpPr>
        <p:spPr>
          <a:xfrm>
            <a:off x="4410660" y="3074942"/>
            <a:ext cx="1131838" cy="1081071"/>
          </a:xfrm>
          <a:prstGeom prst="triangle">
            <a:avLst>
              <a:gd name="adj" fmla="val 9924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Arrow Connector 13"/>
          <p:cNvCxnSpPr/>
          <p:nvPr/>
        </p:nvCxnSpPr>
        <p:spPr>
          <a:xfrm flipH="1" flipV="1">
            <a:off x="5542498" y="6829486"/>
            <a:ext cx="14198" cy="1111250"/>
          </a:xfrm>
          <a:prstGeom prst="straightConnector1">
            <a:avLst/>
          </a:prstGeom>
          <a:ln w="5715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822973" y="3420977"/>
            <a:ext cx="585417" cy="369332"/>
          </a:xfrm>
          <a:prstGeom prst="rect">
            <a:avLst/>
          </a:prstGeom>
          <a:solidFill>
            <a:srgbClr val="FFFF00"/>
          </a:solidFill>
        </p:spPr>
        <p:txBody>
          <a:bodyPr wrap="none" rtlCol="0">
            <a:spAutoFit/>
          </a:bodyPr>
          <a:lstStyle/>
          <a:p>
            <a:r>
              <a:rPr lang="en-US" dirty="0">
                <a:solidFill>
                  <a:schemeClr val="bg1"/>
                </a:solidFill>
              </a:rPr>
              <a:t>RISE</a:t>
            </a:r>
          </a:p>
        </p:txBody>
      </p:sp>
      <p:sp>
        <p:nvSpPr>
          <p:cNvPr id="35" name="TextBox 34"/>
          <p:cNvSpPr txBox="1"/>
          <p:nvPr/>
        </p:nvSpPr>
        <p:spPr>
          <a:xfrm>
            <a:off x="5009883" y="4453970"/>
            <a:ext cx="606256" cy="369332"/>
          </a:xfrm>
          <a:prstGeom prst="rect">
            <a:avLst/>
          </a:prstGeom>
          <a:solidFill>
            <a:srgbClr val="FFFF00"/>
          </a:solidFill>
        </p:spPr>
        <p:txBody>
          <a:bodyPr wrap="none" rtlCol="0">
            <a:spAutoFit/>
          </a:bodyPr>
          <a:lstStyle/>
          <a:p>
            <a:r>
              <a:rPr lang="en-US" dirty="0">
                <a:solidFill>
                  <a:schemeClr val="bg1"/>
                </a:solidFill>
              </a:rPr>
              <a:t>RUN</a:t>
            </a:r>
          </a:p>
        </p:txBody>
      </p:sp>
    </p:spTree>
    <p:extLst>
      <p:ext uri="{BB962C8B-B14F-4D97-AF65-F5344CB8AC3E}">
        <p14:creationId xmlns:p14="http://schemas.microsoft.com/office/powerpoint/2010/main" val="2411564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479 -0.01852 L 0.5625 0.00092 " pathEditMode="relative" rAng="0" ptsTypes="AA">
                                      <p:cBhvr>
                                        <p:cTn id="6" dur="2000" fill="hold"/>
                                        <p:tgtEl>
                                          <p:spTgt spid="34"/>
                                        </p:tgtEl>
                                        <p:attrNameLst>
                                          <p:attrName>ppt_x</p:attrName>
                                          <p:attrName>ppt_y</p:attrName>
                                        </p:attrNameLst>
                                      </p:cBhvr>
                                      <p:rCtr x="27877" y="972"/>
                                    </p:animMotion>
                                  </p:childTnLst>
                                </p:cTn>
                              </p:par>
                              <p:par>
                                <p:cTn id="7" presetID="42" presetClass="path" presetSubtype="0" accel="50000" decel="50000" fill="hold" nodeType="withEffect">
                                  <p:stCondLst>
                                    <p:cond delay="0"/>
                                  </p:stCondLst>
                                  <p:childTnLst>
                                    <p:animMotion origin="layout" path="M 0.00033 -0.0993 L -0.00182 -0.55416 " pathEditMode="relative" rAng="0" ptsTypes="AA">
                                      <p:cBhvr>
                                        <p:cTn id="8" dur="1000" fill="hold"/>
                                        <p:tgtEl>
                                          <p:spTgt spid="14"/>
                                        </p:tgtEl>
                                        <p:attrNameLst>
                                          <p:attrName>ppt_x</p:attrName>
                                          <p:attrName>ppt_y</p:attrName>
                                        </p:attrNameLst>
                                      </p:cBhvr>
                                      <p:rCtr x="-116" y="-22755"/>
                                    </p:animMotion>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par>
                          <p:cTn id="11" fill="hold">
                            <p:stCondLst>
                              <p:cond delay="2000"/>
                            </p:stCondLst>
                            <p:childTnLst>
                              <p:par>
                                <p:cTn id="12" presetID="1" presetClass="entr" presetSubtype="0"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childTnLst>
                                </p:cTn>
                              </p:par>
                            </p:childTnLst>
                          </p:cTn>
                        </p:par>
                        <p:par>
                          <p:cTn id="14" fill="hold">
                            <p:stCondLst>
                              <p:cond delay="2000"/>
                            </p:stCondLst>
                            <p:childTnLst>
                              <p:par>
                                <p:cTn id="15" presetID="1" presetClass="entr" presetSubtype="0" fill="hold" grpId="0" nodeType="after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69" y="375612"/>
            <a:ext cx="8235765" cy="5524500"/>
          </a:xfrm>
        </p:spPr>
        <p:txBody>
          <a:bodyPr/>
          <a:lstStyle/>
          <a:p>
            <a:pPr marL="0" indent="0">
              <a:buNone/>
            </a:pPr>
            <a:r>
              <a:rPr lang="en-US" dirty="0">
                <a:solidFill>
                  <a:srgbClr val="00B0F0"/>
                </a:solidFill>
              </a:rPr>
              <a:t>RISE= 6 </a:t>
            </a:r>
            <a:r>
              <a:rPr lang="en-US" dirty="0"/>
              <a:t>and </a:t>
            </a:r>
            <a:r>
              <a:rPr lang="en-US" dirty="0">
                <a:solidFill>
                  <a:srgbClr val="96FF1C"/>
                </a:solidFill>
              </a:rPr>
              <a:t>RUN=6</a:t>
            </a:r>
            <a:r>
              <a:rPr lang="en-US" dirty="0"/>
              <a:t>. To review, first, count six squares going across (run). Draw count the numbers in the rise and draw a slope line from the origin to meet it.</a:t>
            </a:r>
          </a:p>
        </p:txBody>
      </p:sp>
      <p:grpSp>
        <p:nvGrpSpPr>
          <p:cNvPr id="9" name="Group 8"/>
          <p:cNvGrpSpPr/>
          <p:nvPr/>
        </p:nvGrpSpPr>
        <p:grpSpPr>
          <a:xfrm>
            <a:off x="1503369" y="1279719"/>
            <a:ext cx="7739236" cy="4630536"/>
            <a:chOff x="1503369" y="1279719"/>
            <a:chExt cx="7739236" cy="4630536"/>
          </a:xfrm>
        </p:grpSpPr>
        <p:sp>
          <p:nvSpPr>
            <p:cNvPr id="2" name="TextBox 1"/>
            <p:cNvSpPr txBox="1"/>
            <p:nvPr/>
          </p:nvSpPr>
          <p:spPr>
            <a:xfrm>
              <a:off x="4179116" y="1279719"/>
              <a:ext cx="700320" cy="369332"/>
            </a:xfrm>
            <a:prstGeom prst="rect">
              <a:avLst/>
            </a:prstGeom>
            <a:noFill/>
          </p:spPr>
          <p:txBody>
            <a:bodyPr wrap="none" rtlCol="0">
              <a:spAutoFit/>
            </a:bodyPr>
            <a:lstStyle/>
            <a:p>
              <a:r>
                <a:rPr lang="en-US" dirty="0"/>
                <a:t>Y axis</a:t>
              </a:r>
            </a:p>
          </p:txBody>
        </p:sp>
        <p:sp>
          <p:nvSpPr>
            <p:cNvPr id="20" name="TextBox 19"/>
            <p:cNvSpPr txBox="1"/>
            <p:nvPr/>
          </p:nvSpPr>
          <p:spPr>
            <a:xfrm>
              <a:off x="1503369" y="3542362"/>
              <a:ext cx="708335" cy="369332"/>
            </a:xfrm>
            <a:prstGeom prst="rect">
              <a:avLst/>
            </a:prstGeom>
            <a:noFill/>
          </p:spPr>
          <p:txBody>
            <a:bodyPr wrap="none" rtlCol="0">
              <a:spAutoFit/>
            </a:bodyPr>
            <a:lstStyle/>
            <a:p>
              <a:r>
                <a:rPr lang="en-US" dirty="0"/>
                <a:t>X axis</a:t>
              </a:r>
            </a:p>
          </p:txBody>
        </p:sp>
        <p:grpSp>
          <p:nvGrpSpPr>
            <p:cNvPr id="25" name="Group 24"/>
            <p:cNvGrpSpPr/>
            <p:nvPr/>
          </p:nvGrpSpPr>
          <p:grpSpPr>
            <a:xfrm>
              <a:off x="2463195" y="1715957"/>
              <a:ext cx="4132161" cy="4194298"/>
              <a:chOff x="2819473" y="1190453"/>
              <a:chExt cx="4132161" cy="4194298"/>
            </a:xfrm>
          </p:grpSpPr>
          <p:pic>
            <p:nvPicPr>
              <p:cNvPr id="30"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2819473" y="1190453"/>
                <a:ext cx="4132161" cy="4194298"/>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787790" y="3133713"/>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32" name="TextBox 31"/>
              <p:cNvSpPr txBox="1"/>
              <p:nvPr/>
            </p:nvSpPr>
            <p:spPr>
              <a:xfrm rot="16200000">
                <a:off x="3985843" y="2151446"/>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33" name="Oval 32"/>
              <p:cNvSpPr/>
              <p:nvPr/>
            </p:nvSpPr>
            <p:spPr>
              <a:xfrm>
                <a:off x="4799504" y="3129900"/>
                <a:ext cx="105191" cy="105191"/>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TextBox 15"/>
            <p:cNvSpPr txBox="1"/>
            <p:nvPr/>
          </p:nvSpPr>
          <p:spPr>
            <a:xfrm>
              <a:off x="6530068" y="2397483"/>
              <a:ext cx="2712537" cy="369332"/>
            </a:xfrm>
            <a:prstGeom prst="rect">
              <a:avLst/>
            </a:prstGeom>
            <a:noFill/>
          </p:spPr>
          <p:txBody>
            <a:bodyPr wrap="none" rtlCol="0">
              <a:spAutoFit/>
            </a:bodyPr>
            <a:lstStyle/>
            <a:p>
              <a:r>
                <a:rPr lang="en-US" dirty="0"/>
                <a:t>6 squares rising to meet … </a:t>
              </a:r>
            </a:p>
          </p:txBody>
        </p:sp>
        <p:sp>
          <p:nvSpPr>
            <p:cNvPr id="36" name="TextBox 35"/>
            <p:cNvSpPr txBox="1"/>
            <p:nvPr/>
          </p:nvSpPr>
          <p:spPr>
            <a:xfrm>
              <a:off x="6537211" y="3482425"/>
              <a:ext cx="2559996" cy="369332"/>
            </a:xfrm>
            <a:prstGeom prst="rect">
              <a:avLst/>
            </a:prstGeom>
            <a:noFill/>
          </p:spPr>
          <p:txBody>
            <a:bodyPr wrap="none" rtlCol="0">
              <a:spAutoFit/>
            </a:bodyPr>
            <a:lstStyle/>
            <a:p>
              <a:r>
                <a:rPr lang="en-US" dirty="0"/>
                <a:t>6 squares running across</a:t>
              </a:r>
            </a:p>
          </p:txBody>
        </p:sp>
        <p:grpSp>
          <p:nvGrpSpPr>
            <p:cNvPr id="3" name="Group 2"/>
            <p:cNvGrpSpPr/>
            <p:nvPr/>
          </p:nvGrpSpPr>
          <p:grpSpPr>
            <a:xfrm>
              <a:off x="4559870" y="3560190"/>
              <a:ext cx="1038710" cy="122663"/>
              <a:chOff x="4548417" y="2647176"/>
              <a:chExt cx="1038710" cy="122663"/>
            </a:xfrm>
          </p:grpSpPr>
          <p:sp>
            <p:nvSpPr>
              <p:cNvPr id="21" name="Oval 20"/>
              <p:cNvSpPr/>
              <p:nvPr/>
            </p:nvSpPr>
            <p:spPr>
              <a:xfrm>
                <a:off x="4548417"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464464"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5281253"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5098044"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4914835"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4731626"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8" name="Group 37"/>
            <p:cNvGrpSpPr/>
            <p:nvPr/>
          </p:nvGrpSpPr>
          <p:grpSpPr>
            <a:xfrm>
              <a:off x="6850948" y="4032427"/>
              <a:ext cx="1517418" cy="738664"/>
              <a:chOff x="3749991" y="4908098"/>
              <a:chExt cx="1517418" cy="738664"/>
            </a:xfrm>
          </p:grpSpPr>
          <p:sp>
            <p:nvSpPr>
              <p:cNvPr id="39" name="TextBox 38"/>
              <p:cNvSpPr txBox="1"/>
              <p:nvPr/>
            </p:nvSpPr>
            <p:spPr>
              <a:xfrm>
                <a:off x="4469990" y="4908098"/>
                <a:ext cx="301686" cy="369332"/>
              </a:xfrm>
              <a:prstGeom prst="rect">
                <a:avLst/>
              </a:prstGeom>
              <a:noFill/>
            </p:spPr>
            <p:txBody>
              <a:bodyPr wrap="none" rtlCol="0">
                <a:spAutoFit/>
              </a:bodyPr>
              <a:lstStyle/>
              <a:p>
                <a:r>
                  <a:rPr lang="en-US" dirty="0">
                    <a:solidFill>
                      <a:srgbClr val="00B0F0"/>
                    </a:solidFill>
                  </a:rPr>
                  <a:t>6</a:t>
                </a:r>
              </a:p>
            </p:txBody>
          </p:sp>
          <p:sp>
            <p:nvSpPr>
              <p:cNvPr id="40" name="TextBox 39"/>
              <p:cNvSpPr txBox="1"/>
              <p:nvPr/>
            </p:nvSpPr>
            <p:spPr>
              <a:xfrm>
                <a:off x="4482604" y="5277430"/>
                <a:ext cx="301686" cy="369332"/>
              </a:xfrm>
              <a:prstGeom prst="rect">
                <a:avLst/>
              </a:prstGeom>
              <a:noFill/>
            </p:spPr>
            <p:txBody>
              <a:bodyPr wrap="none" rtlCol="0">
                <a:spAutoFit/>
              </a:bodyPr>
              <a:lstStyle/>
              <a:p>
                <a:r>
                  <a:rPr lang="en-US" dirty="0">
                    <a:solidFill>
                      <a:srgbClr val="96FF1C"/>
                    </a:solidFill>
                  </a:rPr>
                  <a:t>6</a:t>
                </a:r>
              </a:p>
            </p:txBody>
          </p:sp>
          <p:cxnSp>
            <p:nvCxnSpPr>
              <p:cNvPr id="41" name="Straight Connector 40"/>
              <p:cNvCxnSpPr/>
              <p:nvPr/>
            </p:nvCxnSpPr>
            <p:spPr>
              <a:xfrm>
                <a:off x="4449151" y="5277430"/>
                <a:ext cx="33513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749991" y="4983972"/>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sp>
            <p:nvSpPr>
              <p:cNvPr id="43" name="TextBox 42"/>
              <p:cNvSpPr txBox="1"/>
              <p:nvPr/>
            </p:nvSpPr>
            <p:spPr>
              <a:xfrm>
                <a:off x="4797409" y="5081613"/>
                <a:ext cx="470000" cy="369332"/>
              </a:xfrm>
              <a:prstGeom prst="rect">
                <a:avLst/>
              </a:prstGeom>
              <a:noFill/>
            </p:spPr>
            <p:txBody>
              <a:bodyPr wrap="none" rtlCol="0">
                <a:spAutoFit/>
              </a:bodyPr>
              <a:lstStyle/>
              <a:p>
                <a:r>
                  <a:rPr lang="en-US" b="1" dirty="0"/>
                  <a:t>= 1</a:t>
                </a:r>
              </a:p>
            </p:txBody>
          </p:sp>
        </p:grpSp>
        <p:grpSp>
          <p:nvGrpSpPr>
            <p:cNvPr id="28" name="Group 27"/>
            <p:cNvGrpSpPr/>
            <p:nvPr/>
          </p:nvGrpSpPr>
          <p:grpSpPr>
            <a:xfrm rot="5400000">
              <a:off x="5015956" y="3098646"/>
              <a:ext cx="1038710" cy="122663"/>
              <a:chOff x="4548417" y="2647176"/>
              <a:chExt cx="1038710" cy="122663"/>
            </a:xfrm>
          </p:grpSpPr>
          <p:sp>
            <p:nvSpPr>
              <p:cNvPr id="29" name="Oval 28"/>
              <p:cNvSpPr/>
              <p:nvPr/>
            </p:nvSpPr>
            <p:spPr>
              <a:xfrm>
                <a:off x="4548417"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5464464"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p:cNvSpPr/>
              <p:nvPr/>
            </p:nvSpPr>
            <p:spPr>
              <a:xfrm>
                <a:off x="5281253"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5098044"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p:nvPr/>
            </p:nvSpPr>
            <p:spPr>
              <a:xfrm>
                <a:off x="4914835"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4731626" y="2647176"/>
                <a:ext cx="122663" cy="12266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 name="Straight Arrow Connector 5"/>
            <p:cNvCxnSpPr>
              <a:stCxn id="33" idx="3"/>
            </p:cNvCxnSpPr>
            <p:nvPr/>
          </p:nvCxnSpPr>
          <p:spPr>
            <a:xfrm flipV="1">
              <a:off x="4458631" y="2640623"/>
              <a:ext cx="1138012" cy="1104567"/>
            </a:xfrm>
            <a:prstGeom prst="straightConnector1">
              <a:avLst/>
            </a:prstGeom>
            <a:ln w="38100">
              <a:solidFill>
                <a:srgbClr val="00B05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4612732" y="3725423"/>
              <a:ext cx="1056554" cy="4136"/>
            </a:xfrm>
            <a:prstGeom prst="straightConnector1">
              <a:avLst/>
            </a:prstGeom>
            <a:ln w="38100">
              <a:solidFill>
                <a:srgbClr val="00B050">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692629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69" y="375612"/>
            <a:ext cx="8235765" cy="5524500"/>
          </a:xfrm>
        </p:spPr>
        <p:txBody>
          <a:bodyPr/>
          <a:lstStyle/>
          <a:p>
            <a:pPr marL="0" indent="0">
              <a:buNone/>
            </a:pPr>
            <a:r>
              <a:rPr lang="en-US" dirty="0"/>
              <a:t>Let’s plot another pitch with a </a:t>
            </a:r>
            <a:r>
              <a:rPr lang="en-US" dirty="0">
                <a:solidFill>
                  <a:srgbClr val="41D0DF"/>
                </a:solidFill>
              </a:rPr>
              <a:t>RISE= 6 </a:t>
            </a:r>
            <a:r>
              <a:rPr lang="en-US" dirty="0"/>
              <a:t>and </a:t>
            </a:r>
            <a:r>
              <a:rPr lang="en-US" dirty="0">
                <a:solidFill>
                  <a:srgbClr val="96FF1C"/>
                </a:solidFill>
              </a:rPr>
              <a:t>RUN=4</a:t>
            </a:r>
            <a:r>
              <a:rPr lang="en-US" dirty="0"/>
              <a:t>. First, count four  squares going across (run), and then six squares going up (run). As you can see, M always equals a fraction. Divide the numbers and you have the amount of pitch.</a:t>
            </a:r>
          </a:p>
        </p:txBody>
      </p:sp>
      <p:sp>
        <p:nvSpPr>
          <p:cNvPr id="2" name="TextBox 1"/>
          <p:cNvSpPr txBox="1"/>
          <p:nvPr/>
        </p:nvSpPr>
        <p:spPr>
          <a:xfrm>
            <a:off x="3440455" y="1603395"/>
            <a:ext cx="700320" cy="369332"/>
          </a:xfrm>
          <a:prstGeom prst="rect">
            <a:avLst/>
          </a:prstGeom>
          <a:noFill/>
        </p:spPr>
        <p:txBody>
          <a:bodyPr wrap="none" rtlCol="0">
            <a:spAutoFit/>
          </a:bodyPr>
          <a:lstStyle/>
          <a:p>
            <a:r>
              <a:rPr lang="en-US" dirty="0"/>
              <a:t>Y axis</a:t>
            </a:r>
          </a:p>
        </p:txBody>
      </p:sp>
      <p:sp>
        <p:nvSpPr>
          <p:cNvPr id="20" name="TextBox 19"/>
          <p:cNvSpPr txBox="1"/>
          <p:nvPr/>
        </p:nvSpPr>
        <p:spPr>
          <a:xfrm>
            <a:off x="764708" y="3866038"/>
            <a:ext cx="708335" cy="369332"/>
          </a:xfrm>
          <a:prstGeom prst="rect">
            <a:avLst/>
          </a:prstGeom>
          <a:noFill/>
        </p:spPr>
        <p:txBody>
          <a:bodyPr wrap="none" rtlCol="0">
            <a:spAutoFit/>
          </a:bodyPr>
          <a:lstStyle/>
          <a:p>
            <a:r>
              <a:rPr lang="en-US" dirty="0"/>
              <a:t>X axis</a:t>
            </a:r>
          </a:p>
        </p:txBody>
      </p:sp>
      <p:sp>
        <p:nvSpPr>
          <p:cNvPr id="16" name="TextBox 15"/>
          <p:cNvSpPr txBox="1"/>
          <p:nvPr/>
        </p:nvSpPr>
        <p:spPr>
          <a:xfrm>
            <a:off x="5791407" y="2721159"/>
            <a:ext cx="2712537" cy="369332"/>
          </a:xfrm>
          <a:prstGeom prst="rect">
            <a:avLst/>
          </a:prstGeom>
          <a:noFill/>
        </p:spPr>
        <p:txBody>
          <a:bodyPr wrap="none" rtlCol="0">
            <a:spAutoFit/>
          </a:bodyPr>
          <a:lstStyle/>
          <a:p>
            <a:r>
              <a:rPr lang="en-US" dirty="0"/>
              <a:t>6 squares rising to meet … </a:t>
            </a:r>
          </a:p>
        </p:txBody>
      </p:sp>
      <p:sp>
        <p:nvSpPr>
          <p:cNvPr id="36" name="TextBox 35"/>
          <p:cNvSpPr txBox="1"/>
          <p:nvPr/>
        </p:nvSpPr>
        <p:spPr>
          <a:xfrm>
            <a:off x="5798550" y="3806101"/>
            <a:ext cx="2559996" cy="369332"/>
          </a:xfrm>
          <a:prstGeom prst="rect">
            <a:avLst/>
          </a:prstGeom>
          <a:noFill/>
        </p:spPr>
        <p:txBody>
          <a:bodyPr wrap="none" rtlCol="0">
            <a:spAutoFit/>
          </a:bodyPr>
          <a:lstStyle/>
          <a:p>
            <a:r>
              <a:rPr lang="en-US" dirty="0"/>
              <a:t>4 squares running across</a:t>
            </a:r>
          </a:p>
        </p:txBody>
      </p:sp>
      <p:grpSp>
        <p:nvGrpSpPr>
          <p:cNvPr id="38" name="Group 37"/>
          <p:cNvGrpSpPr/>
          <p:nvPr/>
        </p:nvGrpSpPr>
        <p:grpSpPr>
          <a:xfrm>
            <a:off x="5997996" y="4285783"/>
            <a:ext cx="2424911" cy="775392"/>
            <a:chOff x="3749991" y="4908098"/>
            <a:chExt cx="2424911" cy="775392"/>
          </a:xfrm>
        </p:grpSpPr>
        <p:sp>
          <p:nvSpPr>
            <p:cNvPr id="39" name="TextBox 38"/>
            <p:cNvSpPr txBox="1"/>
            <p:nvPr/>
          </p:nvSpPr>
          <p:spPr>
            <a:xfrm>
              <a:off x="4469990" y="4908098"/>
              <a:ext cx="301686" cy="369332"/>
            </a:xfrm>
            <a:prstGeom prst="rect">
              <a:avLst/>
            </a:prstGeom>
            <a:noFill/>
          </p:spPr>
          <p:txBody>
            <a:bodyPr wrap="none" rtlCol="0">
              <a:spAutoFit/>
            </a:bodyPr>
            <a:lstStyle/>
            <a:p>
              <a:r>
                <a:rPr lang="en-US" dirty="0">
                  <a:solidFill>
                    <a:srgbClr val="00B0F0"/>
                  </a:solidFill>
                </a:rPr>
                <a:t>6</a:t>
              </a:r>
            </a:p>
          </p:txBody>
        </p:sp>
        <p:sp>
          <p:nvSpPr>
            <p:cNvPr id="40" name="TextBox 39"/>
            <p:cNvSpPr txBox="1"/>
            <p:nvPr/>
          </p:nvSpPr>
          <p:spPr>
            <a:xfrm>
              <a:off x="4465877" y="5314158"/>
              <a:ext cx="301686" cy="369332"/>
            </a:xfrm>
            <a:prstGeom prst="rect">
              <a:avLst/>
            </a:prstGeom>
            <a:noFill/>
          </p:spPr>
          <p:txBody>
            <a:bodyPr wrap="none" rtlCol="0">
              <a:spAutoFit/>
            </a:bodyPr>
            <a:lstStyle/>
            <a:p>
              <a:r>
                <a:rPr lang="en-US" dirty="0">
                  <a:solidFill>
                    <a:srgbClr val="96FF1C"/>
                  </a:solidFill>
                </a:rPr>
                <a:t>4</a:t>
              </a:r>
            </a:p>
          </p:txBody>
        </p:sp>
        <p:cxnSp>
          <p:nvCxnSpPr>
            <p:cNvPr id="41" name="Straight Connector 40"/>
            <p:cNvCxnSpPr/>
            <p:nvPr/>
          </p:nvCxnSpPr>
          <p:spPr>
            <a:xfrm>
              <a:off x="4449151" y="5277430"/>
              <a:ext cx="33513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749991" y="4983972"/>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sp>
          <p:nvSpPr>
            <p:cNvPr id="43" name="TextBox 42"/>
            <p:cNvSpPr txBox="1"/>
            <p:nvPr/>
          </p:nvSpPr>
          <p:spPr>
            <a:xfrm>
              <a:off x="4797409" y="5081613"/>
              <a:ext cx="1377493" cy="369332"/>
            </a:xfrm>
            <a:prstGeom prst="rect">
              <a:avLst/>
            </a:prstGeom>
            <a:noFill/>
          </p:spPr>
          <p:txBody>
            <a:bodyPr wrap="none" rtlCol="0">
              <a:spAutoFit/>
            </a:bodyPr>
            <a:lstStyle/>
            <a:p>
              <a:r>
                <a:rPr lang="en-US" b="1" dirty="0"/>
                <a:t>= Pitch is 1.5</a:t>
              </a:r>
            </a:p>
          </p:txBody>
        </p:sp>
      </p:grpSp>
      <p:grpSp>
        <p:nvGrpSpPr>
          <p:cNvPr id="8" name="Group 7"/>
          <p:cNvGrpSpPr/>
          <p:nvPr/>
        </p:nvGrpSpPr>
        <p:grpSpPr>
          <a:xfrm>
            <a:off x="1724534" y="2039633"/>
            <a:ext cx="4132161" cy="4194298"/>
            <a:chOff x="1724534" y="2039633"/>
            <a:chExt cx="4132161" cy="4194298"/>
          </a:xfrm>
        </p:grpSpPr>
        <p:grpSp>
          <p:nvGrpSpPr>
            <p:cNvPr id="3" name="Group 2"/>
            <p:cNvGrpSpPr/>
            <p:nvPr/>
          </p:nvGrpSpPr>
          <p:grpSpPr>
            <a:xfrm>
              <a:off x="1724534" y="2039633"/>
              <a:ext cx="4132161" cy="4194298"/>
              <a:chOff x="1724534" y="2039633"/>
              <a:chExt cx="4132161" cy="4194298"/>
            </a:xfrm>
          </p:grpSpPr>
          <p:grpSp>
            <p:nvGrpSpPr>
              <p:cNvPr id="25" name="Group 24"/>
              <p:cNvGrpSpPr/>
              <p:nvPr/>
            </p:nvGrpSpPr>
            <p:grpSpPr>
              <a:xfrm>
                <a:off x="1724534" y="2039633"/>
                <a:ext cx="4132161" cy="4194298"/>
                <a:chOff x="2819473" y="1190453"/>
                <a:chExt cx="4132161" cy="4194298"/>
              </a:xfrm>
            </p:grpSpPr>
            <p:pic>
              <p:nvPicPr>
                <p:cNvPr id="30"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2819473" y="1190453"/>
                  <a:ext cx="4132161" cy="4194298"/>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787790" y="3133713"/>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32" name="TextBox 31"/>
                <p:cNvSpPr txBox="1"/>
                <p:nvPr/>
              </p:nvSpPr>
              <p:spPr>
                <a:xfrm rot="16200000">
                  <a:off x="3985843" y="2151446"/>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33" name="Oval 32"/>
                <p:cNvSpPr/>
                <p:nvPr/>
              </p:nvSpPr>
              <p:spPr>
                <a:xfrm>
                  <a:off x="4799504" y="3129900"/>
                  <a:ext cx="105191" cy="105191"/>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 name="Straight Arrow Connector 5"/>
              <p:cNvCxnSpPr/>
              <p:nvPr/>
            </p:nvCxnSpPr>
            <p:spPr>
              <a:xfrm flipV="1">
                <a:off x="3779462" y="2905825"/>
                <a:ext cx="756404" cy="1111426"/>
              </a:xfrm>
              <a:prstGeom prst="straightConnector1">
                <a:avLst/>
              </a:prstGeom>
              <a:ln w="3810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cxnSp>
          <p:nvCxnSpPr>
            <p:cNvPr id="34" name="Straight Arrow Connector 33"/>
            <p:cNvCxnSpPr/>
            <p:nvPr/>
          </p:nvCxnSpPr>
          <p:spPr>
            <a:xfrm>
              <a:off x="3858453" y="3986631"/>
              <a:ext cx="634875" cy="4136"/>
            </a:xfrm>
            <a:prstGeom prst="straightConnector1">
              <a:avLst/>
            </a:prstGeom>
            <a:ln w="3810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4493328" y="2905825"/>
              <a:ext cx="0" cy="1178446"/>
            </a:xfrm>
            <a:prstGeom prst="line">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44454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Notice that when you draw a line up to show the rise of a slope, you form a right angle. When you draw the slope line, you form a triangle. Sometimes, you’ll see a little square showing the right angle where the rise and run lines meet.</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Refer to the angles unit where you learned that a right triangle is formed by a horizontal line (run) meeting a vertical line (rise). A right triangle always has a 90</a:t>
            </a:r>
            <a:r>
              <a:rPr lang="en-US" baseline="30000" dirty="0"/>
              <a:t>0</a:t>
            </a:r>
            <a:r>
              <a:rPr lang="en-US" dirty="0"/>
              <a:t> angle where rise meets run. It is usually shown as a little square. When you measure slope, you always form a right triangle.</a:t>
            </a:r>
          </a:p>
          <a:p>
            <a:pPr marL="0" indent="0">
              <a:buNone/>
            </a:pPr>
            <a:endParaRPr lang="en-US" dirty="0"/>
          </a:p>
        </p:txBody>
      </p:sp>
      <p:grpSp>
        <p:nvGrpSpPr>
          <p:cNvPr id="7" name="Group 6"/>
          <p:cNvGrpSpPr/>
          <p:nvPr/>
        </p:nvGrpSpPr>
        <p:grpSpPr>
          <a:xfrm>
            <a:off x="3656432" y="2031423"/>
            <a:ext cx="2280062" cy="1009403"/>
            <a:chOff x="3550722" y="2196935"/>
            <a:chExt cx="2280062" cy="1009403"/>
          </a:xfrm>
        </p:grpSpPr>
        <p:grpSp>
          <p:nvGrpSpPr>
            <p:cNvPr id="5" name="Group 4"/>
            <p:cNvGrpSpPr/>
            <p:nvPr/>
          </p:nvGrpSpPr>
          <p:grpSpPr>
            <a:xfrm>
              <a:off x="3550722" y="2196935"/>
              <a:ext cx="2280062" cy="1009403"/>
              <a:chOff x="3550722" y="2196935"/>
              <a:chExt cx="2280062" cy="1009403"/>
            </a:xfrm>
          </p:grpSpPr>
          <p:sp>
            <p:nvSpPr>
              <p:cNvPr id="3" name="Isosceles Triangle 2"/>
              <p:cNvSpPr/>
              <p:nvPr/>
            </p:nvSpPr>
            <p:spPr>
              <a:xfrm>
                <a:off x="3550722" y="2196935"/>
                <a:ext cx="2280062" cy="1009403"/>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5712031" y="3087585"/>
                <a:ext cx="118753" cy="118753"/>
              </a:xfrm>
              <a:prstGeom prst="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201780" flipH="1">
              <a:off x="4474155" y="2573963"/>
              <a:ext cx="360883" cy="160348"/>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TextBox 7"/>
          <p:cNvSpPr txBox="1"/>
          <p:nvPr/>
        </p:nvSpPr>
        <p:spPr>
          <a:xfrm>
            <a:off x="5936494" y="2796783"/>
            <a:ext cx="1230914" cy="369332"/>
          </a:xfrm>
          <a:prstGeom prst="rect">
            <a:avLst/>
          </a:prstGeom>
          <a:noFill/>
        </p:spPr>
        <p:txBody>
          <a:bodyPr wrap="none" rtlCol="0">
            <a:spAutoFit/>
          </a:bodyPr>
          <a:lstStyle/>
          <a:p>
            <a:r>
              <a:rPr lang="en-US" dirty="0"/>
              <a:t>right angle</a:t>
            </a:r>
          </a:p>
        </p:txBody>
      </p:sp>
      <p:sp>
        <p:nvSpPr>
          <p:cNvPr id="9" name="TextBox 8"/>
          <p:cNvSpPr txBox="1"/>
          <p:nvPr/>
        </p:nvSpPr>
        <p:spPr>
          <a:xfrm>
            <a:off x="2536661" y="2560007"/>
            <a:ext cx="1194090" cy="646331"/>
          </a:xfrm>
          <a:prstGeom prst="rect">
            <a:avLst/>
          </a:prstGeom>
          <a:noFill/>
        </p:spPr>
        <p:txBody>
          <a:bodyPr wrap="square" rtlCol="0">
            <a:spAutoFit/>
          </a:bodyPr>
          <a:lstStyle/>
          <a:p>
            <a:r>
              <a:rPr lang="en-US" dirty="0"/>
              <a:t>angle of the slope</a:t>
            </a:r>
          </a:p>
        </p:txBody>
      </p:sp>
      <p:sp>
        <p:nvSpPr>
          <p:cNvPr id="12" name="Arc 11"/>
          <p:cNvSpPr/>
          <p:nvPr/>
        </p:nvSpPr>
        <p:spPr>
          <a:xfrm>
            <a:off x="3979210" y="2839999"/>
            <a:ext cx="318470" cy="216399"/>
          </a:xfrm>
          <a:prstGeom prst="arc">
            <a:avLst>
              <a:gd name="adj1" fmla="val 15505234"/>
              <a:gd name="adj2" fmla="val 5827494"/>
            </a:avLst>
          </a:prstGeom>
          <a:ln w="38100">
            <a:solidFill>
              <a:srgbClr val="FFC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6833702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06118" y="411568"/>
            <a:ext cx="8177529" cy="6212255"/>
          </a:xfrm>
        </p:spPr>
        <p:txBody>
          <a:bodyPr>
            <a:normAutofit/>
          </a:bodyPr>
          <a:lstStyle/>
          <a:p>
            <a:pPr marL="0" indent="0">
              <a:buNone/>
            </a:pPr>
            <a:r>
              <a:rPr lang="en-US" dirty="0"/>
              <a:t>How do you know if the line showing the upgrade or the  downgrade of a slope? Is the line going up or down?</a:t>
            </a:r>
          </a:p>
          <a:p>
            <a:pPr marL="0" indent="0">
              <a:buNone/>
            </a:pPr>
            <a:r>
              <a:rPr lang="en-US" dirty="0"/>
              <a:t>One simple way is to write your name on top of the line. If the letters in your name go down, the number will be </a:t>
            </a:r>
            <a:r>
              <a:rPr lang="en-US" dirty="0">
                <a:solidFill>
                  <a:srgbClr val="FFC000"/>
                </a:solidFill>
              </a:rPr>
              <a:t>negative</a:t>
            </a:r>
            <a:r>
              <a:rPr lang="en-US" dirty="0"/>
              <a:t>. It is going down.</a:t>
            </a:r>
          </a:p>
          <a:p>
            <a:pPr marL="0" indent="0">
              <a:buNone/>
            </a:pPr>
            <a:r>
              <a:rPr lang="en-US" dirty="0"/>
              <a:t>If the letters on your name are going up, the number will be positive. It is going up!</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On the road, downhill slopes require more handling than uphill slopes. You gain speed going down, and the greater the speed, the harder it is to control a vehicle!</a:t>
            </a:r>
          </a:p>
          <a:p>
            <a:pPr marL="0" indent="0">
              <a:buNone/>
            </a:pPr>
            <a:endParaRPr lang="en-US" dirty="0"/>
          </a:p>
        </p:txBody>
      </p:sp>
      <p:grpSp>
        <p:nvGrpSpPr>
          <p:cNvPr id="5" name="Group 4"/>
          <p:cNvGrpSpPr/>
          <p:nvPr/>
        </p:nvGrpSpPr>
        <p:grpSpPr>
          <a:xfrm>
            <a:off x="3653462" y="2608589"/>
            <a:ext cx="2743200" cy="2016800"/>
            <a:chOff x="3653462" y="2595526"/>
            <a:chExt cx="2743200" cy="2016800"/>
          </a:xfrm>
        </p:grpSpPr>
        <p:grpSp>
          <p:nvGrpSpPr>
            <p:cNvPr id="13" name="Group 12"/>
            <p:cNvGrpSpPr/>
            <p:nvPr/>
          </p:nvGrpSpPr>
          <p:grpSpPr>
            <a:xfrm>
              <a:off x="3653462" y="2595526"/>
              <a:ext cx="2743200" cy="2016800"/>
              <a:chOff x="3854184" y="3173819"/>
              <a:chExt cx="2743200" cy="2016800"/>
            </a:xfrm>
          </p:grpSpPr>
          <p:pic>
            <p:nvPicPr>
              <p:cNvPr id="9"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4018108" y="3458468"/>
                <a:ext cx="1615253" cy="163954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a:off x="3854184" y="3740961"/>
                <a:ext cx="2743200" cy="1449658"/>
                <a:chOff x="2010110" y="3215469"/>
                <a:chExt cx="2743200" cy="1449658"/>
              </a:xfrm>
            </p:grpSpPr>
            <p:sp>
              <p:nvSpPr>
                <p:cNvPr id="3" name="TextBox 2"/>
                <p:cNvSpPr txBox="1"/>
                <p:nvPr/>
              </p:nvSpPr>
              <p:spPr>
                <a:xfrm rot="1684570">
                  <a:off x="3089001" y="3628064"/>
                  <a:ext cx="585417" cy="369332"/>
                </a:xfrm>
                <a:prstGeom prst="rect">
                  <a:avLst/>
                </a:prstGeom>
                <a:noFill/>
              </p:spPr>
              <p:txBody>
                <a:bodyPr wrap="none" rtlCol="0">
                  <a:spAutoFit/>
                </a:bodyPr>
                <a:lstStyle/>
                <a:p>
                  <a:r>
                    <a:rPr lang="en-US" dirty="0">
                      <a:solidFill>
                        <a:schemeClr val="bg1"/>
                      </a:solidFill>
                    </a:rPr>
                    <a:t>Sam</a:t>
                  </a:r>
                </a:p>
              </p:txBody>
            </p:sp>
            <p:cxnSp>
              <p:nvCxnSpPr>
                <p:cNvPr id="6" name="Straight Arrow Connector 5"/>
                <p:cNvCxnSpPr/>
                <p:nvPr/>
              </p:nvCxnSpPr>
              <p:spPr>
                <a:xfrm>
                  <a:off x="2010110" y="3215469"/>
                  <a:ext cx="2743200" cy="1449658"/>
                </a:xfrm>
                <a:prstGeom prst="straightConnector1">
                  <a:avLst/>
                </a:prstGeom>
                <a:ln w="28575">
                  <a:solidFill>
                    <a:srgbClr val="41D0DF">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3854184" y="3173819"/>
                <a:ext cx="2642839" cy="1672683"/>
                <a:chOff x="5059586" y="2976388"/>
                <a:chExt cx="2642839" cy="1672683"/>
              </a:xfrm>
            </p:grpSpPr>
            <p:sp>
              <p:nvSpPr>
                <p:cNvPr id="4" name="TextBox 3"/>
                <p:cNvSpPr txBox="1"/>
                <p:nvPr/>
              </p:nvSpPr>
              <p:spPr>
                <a:xfrm rot="19548633">
                  <a:off x="6088297" y="3500398"/>
                  <a:ext cx="585417" cy="369332"/>
                </a:xfrm>
                <a:prstGeom prst="rect">
                  <a:avLst/>
                </a:prstGeom>
                <a:noFill/>
              </p:spPr>
              <p:txBody>
                <a:bodyPr wrap="none" rtlCol="0">
                  <a:spAutoFit/>
                </a:bodyPr>
                <a:lstStyle/>
                <a:p>
                  <a:r>
                    <a:rPr lang="en-US" dirty="0">
                      <a:solidFill>
                        <a:schemeClr val="bg1"/>
                      </a:solidFill>
                    </a:rPr>
                    <a:t>Sam</a:t>
                  </a:r>
                </a:p>
              </p:txBody>
            </p:sp>
            <p:cxnSp>
              <p:nvCxnSpPr>
                <p:cNvPr id="8" name="Straight Arrow Connector 7"/>
                <p:cNvCxnSpPr/>
                <p:nvPr/>
              </p:nvCxnSpPr>
              <p:spPr>
                <a:xfrm flipV="1">
                  <a:off x="5059586" y="2976388"/>
                  <a:ext cx="2642839" cy="1672683"/>
                </a:xfrm>
                <a:prstGeom prst="straightConnector1">
                  <a:avLst/>
                </a:prstGeom>
                <a:ln w="38100">
                  <a:solidFill>
                    <a:srgbClr val="FFFF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pic>
          <p:nvPicPr>
            <p:cNvPr id="15"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571887" flipH="1">
              <a:off x="5206047" y="3907822"/>
              <a:ext cx="310024" cy="13775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497632" flipH="1">
              <a:off x="5217134" y="3104513"/>
              <a:ext cx="261770" cy="11631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558964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06118" y="1125247"/>
            <a:ext cx="8177529" cy="4582826"/>
          </a:xfrm>
        </p:spPr>
        <p:txBody>
          <a:bodyPr>
            <a:noAutofit/>
          </a:bodyPr>
          <a:lstStyle/>
          <a:p>
            <a:pPr marL="0" indent="0">
              <a:buNone/>
            </a:pPr>
            <a:r>
              <a:rPr lang="en-US" sz="2400" dirty="0"/>
              <a:t>Watch the following videos to see how you measure pitch on a slope using the formula you were given. </a:t>
            </a:r>
          </a:p>
          <a:p>
            <a:pPr marL="0" indent="0">
              <a:buNone/>
            </a:pPr>
            <a:endParaRPr lang="en-US" sz="2400" dirty="0"/>
          </a:p>
          <a:p>
            <a:pPr marL="0" indent="0">
              <a:buNone/>
            </a:pPr>
            <a:endParaRPr lang="en-US" sz="2400" dirty="0"/>
          </a:p>
          <a:p>
            <a:pPr marL="0" indent="0">
              <a:buNone/>
            </a:pPr>
            <a:r>
              <a:rPr lang="en-US" sz="2400" dirty="0"/>
              <a:t>When you are done with one video clip, to go to the next video or slide, click anywhere outside the stage.</a:t>
            </a:r>
          </a:p>
          <a:p>
            <a:pPr marL="0" indent="0">
              <a:buNone/>
            </a:pPr>
            <a:endParaRPr lang="en-US" sz="2400" dirty="0"/>
          </a:p>
          <a:p>
            <a:pPr marL="0" indent="0">
              <a:buNone/>
            </a:pPr>
            <a:r>
              <a:rPr lang="en-US" sz="2400"/>
              <a:t>Allow a few </a:t>
            </a:r>
            <a:r>
              <a:rPr lang="en-US" sz="2400" dirty="0"/>
              <a:t>seconds for each video to load.</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p:txBody>
      </p:sp>
      <p:pic>
        <p:nvPicPr>
          <p:cNvPr id="4" name="Picture 3"/>
          <p:cNvPicPr>
            <a:picLocks noChangeAspect="1"/>
          </p:cNvPicPr>
          <p:nvPr/>
        </p:nvPicPr>
        <p:blipFill>
          <a:blip r:embed="rId2"/>
          <a:stretch>
            <a:fillRect/>
          </a:stretch>
        </p:blipFill>
        <p:spPr>
          <a:xfrm>
            <a:off x="4376136" y="1974176"/>
            <a:ext cx="837492" cy="1040082"/>
          </a:xfrm>
          <a:prstGeom prst="rect">
            <a:avLst/>
          </a:prstGeom>
        </p:spPr>
      </p:pic>
    </p:spTree>
    <p:extLst>
      <p:ext uri="{BB962C8B-B14F-4D97-AF65-F5344CB8AC3E}">
        <p14:creationId xmlns:p14="http://schemas.microsoft.com/office/powerpoint/2010/main" val="1177970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mallSc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976" y="726579"/>
            <a:ext cx="9019248" cy="6276385"/>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
          </p:nvPr>
        </p:nvSpPr>
        <p:spPr>
          <a:xfrm>
            <a:off x="763270" y="79965"/>
            <a:ext cx="8177529" cy="646614"/>
          </a:xfrm>
        </p:spPr>
        <p:txBody>
          <a:bodyPr>
            <a:noAutofit/>
          </a:bodyPr>
          <a:lstStyle/>
          <a:p>
            <a:pPr marL="0" indent="0" algn="ctr">
              <a:buNone/>
            </a:pPr>
            <a:r>
              <a:rPr lang="en-US" sz="1400" dirty="0">
                <a:hlinkClick r:id="rId4"/>
              </a:rPr>
              <a:t>http://www.youtube.com/watch?v=SD8Vb8A-kKE</a:t>
            </a:r>
            <a:endParaRPr lang="en-US" sz="1400" dirty="0"/>
          </a:p>
          <a:p>
            <a:pPr marL="0" indent="0" algn="ctr">
              <a:buNone/>
            </a:pPr>
            <a:r>
              <a:rPr lang="en-US" sz="1400" dirty="0"/>
              <a:t>Allow a few seconds for the video to load.</a:t>
            </a:r>
          </a:p>
        </p:txBody>
      </p:sp>
      <p:pic>
        <p:nvPicPr>
          <p:cNvPr id="5" name="SD8Vb8A-kKE"/>
          <p:cNvPicPr>
            <a:picLocks noRot="1" noChangeAspect="1"/>
          </p:cNvPicPr>
          <p:nvPr>
            <a:videoFile r:link="rId1"/>
          </p:nvPr>
        </p:nvPicPr>
        <p:blipFill>
          <a:blip r:embed="rId5"/>
          <a:stretch>
            <a:fillRect/>
          </a:stretch>
        </p:blipFill>
        <p:spPr>
          <a:xfrm>
            <a:off x="742763" y="1308645"/>
            <a:ext cx="8115673" cy="4565066"/>
          </a:xfrm>
          <a:prstGeom prst="rect">
            <a:avLst/>
          </a:prstGeom>
        </p:spPr>
      </p:pic>
    </p:spTree>
    <p:extLst>
      <p:ext uri="{BB962C8B-B14F-4D97-AF65-F5344CB8AC3E}">
        <p14:creationId xmlns:p14="http://schemas.microsoft.com/office/powerpoint/2010/main" val="26048740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mallSc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839" y="925549"/>
            <a:ext cx="9054789" cy="6301118"/>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
          </p:nvPr>
        </p:nvSpPr>
        <p:spPr>
          <a:xfrm>
            <a:off x="178420" y="236537"/>
            <a:ext cx="9233208" cy="5524500"/>
          </a:xfrm>
        </p:spPr>
        <p:txBody>
          <a:bodyPr/>
          <a:lstStyle/>
          <a:p>
            <a:pPr marL="0" indent="0" algn="ctr">
              <a:buNone/>
            </a:pPr>
            <a:r>
              <a:rPr lang="en-US" dirty="0"/>
              <a:t>Video 2 (23:24 m total, but </a:t>
            </a:r>
            <a:r>
              <a:rPr lang="en-US" dirty="0">
                <a:solidFill>
                  <a:schemeClr val="tx1"/>
                </a:solidFill>
              </a:rPr>
              <a:t>watch only the first 12:22 minutes.)</a:t>
            </a:r>
            <a:br>
              <a:rPr lang="en-US" dirty="0">
                <a:solidFill>
                  <a:srgbClr val="FFC000"/>
                </a:solidFill>
              </a:rPr>
            </a:br>
            <a:r>
              <a:rPr lang="en-US" dirty="0">
                <a:solidFill>
                  <a:srgbClr val="FFC000"/>
                </a:solidFill>
              </a:rPr>
              <a:t>http://www.youtube.com/watch?v=Mbd-wT0aMQ0</a:t>
            </a:r>
          </a:p>
        </p:txBody>
      </p:sp>
      <p:pic>
        <p:nvPicPr>
          <p:cNvPr id="4" name="Mbd-wT0aMQ0"/>
          <p:cNvPicPr>
            <a:picLocks noRot="1" noChangeAspect="1"/>
          </p:cNvPicPr>
          <p:nvPr>
            <a:videoFile r:link="rId1"/>
          </p:nvPr>
        </p:nvPicPr>
        <p:blipFill>
          <a:blip r:embed="rId4"/>
          <a:stretch>
            <a:fillRect/>
          </a:stretch>
        </p:blipFill>
        <p:spPr>
          <a:xfrm>
            <a:off x="852843" y="1552970"/>
            <a:ext cx="8121126" cy="4568134"/>
          </a:xfrm>
          <a:prstGeom prst="rect">
            <a:avLst/>
          </a:prstGeom>
        </p:spPr>
      </p:pic>
    </p:spTree>
    <p:extLst>
      <p:ext uri="{BB962C8B-B14F-4D97-AF65-F5344CB8AC3E}">
        <p14:creationId xmlns:p14="http://schemas.microsoft.com/office/powerpoint/2010/main" val="9065335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mallSc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40" y="713678"/>
            <a:ext cx="9310204" cy="6478858"/>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
          </p:nvPr>
        </p:nvSpPr>
        <p:spPr>
          <a:xfrm>
            <a:off x="763270" y="204439"/>
            <a:ext cx="8177529" cy="509239"/>
          </a:xfrm>
        </p:spPr>
        <p:txBody>
          <a:bodyPr>
            <a:normAutofit fontScale="62500" lnSpcReduction="20000"/>
          </a:bodyPr>
          <a:lstStyle/>
          <a:p>
            <a:pPr marL="0" indent="0" algn="ctr">
              <a:buNone/>
            </a:pPr>
            <a:r>
              <a:rPr lang="en-US" sz="3400" dirty="0"/>
              <a:t>Video 3 (5 minutes)</a:t>
            </a:r>
            <a:br>
              <a:rPr lang="en-US" dirty="0"/>
            </a:br>
            <a:r>
              <a:rPr lang="en-US" dirty="0">
                <a:hlinkClick r:id="rId4"/>
              </a:rPr>
              <a:t>http://www.youtube.com/watch?v=zTa0xTu9Yv4</a:t>
            </a:r>
            <a:endParaRPr lang="en-US" dirty="0"/>
          </a:p>
        </p:txBody>
      </p:sp>
      <p:pic>
        <p:nvPicPr>
          <p:cNvPr id="5" name="zTa0xTu9Yv4"/>
          <p:cNvPicPr>
            <a:picLocks noRot="1" noChangeAspect="1"/>
          </p:cNvPicPr>
          <p:nvPr>
            <a:videoFile r:link="rId1"/>
          </p:nvPr>
        </p:nvPicPr>
        <p:blipFill>
          <a:blip r:embed="rId5"/>
          <a:stretch>
            <a:fillRect/>
          </a:stretch>
        </p:blipFill>
        <p:spPr>
          <a:xfrm>
            <a:off x="405038" y="1222917"/>
            <a:ext cx="8535761" cy="4801365"/>
          </a:xfrm>
          <a:prstGeom prst="rect">
            <a:avLst/>
          </a:prstGeom>
        </p:spPr>
      </p:pic>
    </p:spTree>
    <p:extLst>
      <p:ext uri="{BB962C8B-B14F-4D97-AF65-F5344CB8AC3E}">
        <p14:creationId xmlns:p14="http://schemas.microsoft.com/office/powerpoint/2010/main" val="8203673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32980" y="1093886"/>
            <a:ext cx="8501738" cy="5526075"/>
          </a:xfrm>
        </p:spPr>
        <p:txBody>
          <a:bodyPr>
            <a:normAutofit/>
          </a:bodyPr>
          <a:lstStyle/>
          <a:p>
            <a:pPr marL="0" indent="0">
              <a:buNone/>
            </a:pPr>
            <a:r>
              <a:rPr lang="en-US" dirty="0"/>
              <a:t>A slope is an incline. It is sometimes called a gradient.</a:t>
            </a:r>
          </a:p>
          <a:p>
            <a:pPr marL="0" indent="0">
              <a:buNone/>
            </a:pPr>
            <a:r>
              <a:rPr lang="en-US" dirty="0"/>
              <a:t>The amount of inclination on a slope is called “pitch.”</a:t>
            </a:r>
          </a:p>
          <a:p>
            <a:pPr marL="0" indent="0">
              <a:buNone/>
            </a:pPr>
            <a:r>
              <a:rPr lang="en-US" dirty="0"/>
              <a:t>The pitch of a slope is measured by the formula M=RISE/RUN:</a:t>
            </a:r>
          </a:p>
          <a:p>
            <a:pPr marL="0" indent="0">
              <a:buNone/>
            </a:pPr>
            <a:endParaRPr lang="en-US" dirty="0"/>
          </a:p>
          <a:p>
            <a:pPr marL="0" indent="0">
              <a:buNone/>
            </a:pPr>
            <a:endParaRPr lang="en-US" dirty="0"/>
          </a:p>
          <a:p>
            <a:pPr marL="0" indent="0">
              <a:spcBef>
                <a:spcPts val="0"/>
              </a:spcBef>
              <a:spcAft>
                <a:spcPts val="0"/>
              </a:spcAft>
              <a:buNone/>
            </a:pPr>
            <a:r>
              <a:rPr lang="en-US" dirty="0"/>
              <a:t>The amount of pitch on a slope is always found as a </a:t>
            </a:r>
            <a:r>
              <a:rPr lang="en-US" b="1" dirty="0">
                <a:solidFill>
                  <a:srgbClr val="FFC000"/>
                </a:solidFill>
              </a:rPr>
              <a:t>ratio</a:t>
            </a:r>
            <a:r>
              <a:rPr lang="en-US" dirty="0"/>
              <a:t>. </a:t>
            </a:r>
          </a:p>
          <a:p>
            <a:pPr marL="0" indent="0">
              <a:spcBef>
                <a:spcPts val="0"/>
              </a:spcBef>
              <a:spcAft>
                <a:spcPts val="0"/>
              </a:spcAft>
              <a:buNone/>
            </a:pPr>
            <a:endParaRPr lang="en-US" dirty="0"/>
          </a:p>
          <a:p>
            <a:pPr marL="0" indent="0">
              <a:spcBef>
                <a:spcPts val="0"/>
              </a:spcBef>
              <a:spcAft>
                <a:spcPts val="0"/>
              </a:spcAft>
              <a:buNone/>
            </a:pPr>
            <a:endParaRPr lang="en-US" dirty="0"/>
          </a:p>
          <a:p>
            <a:pPr marL="0" indent="0">
              <a:spcBef>
                <a:spcPts val="0"/>
              </a:spcBef>
              <a:spcAft>
                <a:spcPts val="0"/>
              </a:spcAft>
              <a:buNone/>
            </a:pPr>
            <a:endParaRPr lang="en-US" dirty="0">
              <a:solidFill>
                <a:srgbClr val="FFC000"/>
              </a:solidFill>
            </a:endParaRPr>
          </a:p>
          <a:p>
            <a:pPr marL="0" indent="0">
              <a:spcBef>
                <a:spcPts val="0"/>
              </a:spcBef>
              <a:spcAft>
                <a:spcPts val="0"/>
              </a:spcAft>
              <a:buNone/>
            </a:pPr>
            <a:r>
              <a:rPr lang="en-US" dirty="0">
                <a:solidFill>
                  <a:srgbClr val="FFC000"/>
                </a:solidFill>
              </a:rPr>
              <a:t>A ratio is simply a comparison between two items</a:t>
            </a:r>
            <a:r>
              <a:rPr lang="en-US" dirty="0"/>
              <a:t>. In this case, those two items are RISE and RUN. Ratios can be expressed in different ways. The M = formula expresses ratios as fractions. Fractions are ratios.</a:t>
            </a:r>
          </a:p>
          <a:p>
            <a:pPr marL="0" indent="0">
              <a:buNone/>
            </a:pPr>
            <a:endParaRPr lang="en-US" dirty="0"/>
          </a:p>
        </p:txBody>
      </p:sp>
      <p:grpSp>
        <p:nvGrpSpPr>
          <p:cNvPr id="2" name="Group 1"/>
          <p:cNvGrpSpPr/>
          <p:nvPr/>
        </p:nvGrpSpPr>
        <p:grpSpPr>
          <a:xfrm>
            <a:off x="4016679" y="2436400"/>
            <a:ext cx="1322069" cy="738664"/>
            <a:chOff x="4016679" y="2436400"/>
            <a:chExt cx="1322069" cy="738664"/>
          </a:xfrm>
        </p:grpSpPr>
        <p:grpSp>
          <p:nvGrpSpPr>
            <p:cNvPr id="6" name="Group 5"/>
            <p:cNvGrpSpPr/>
            <p:nvPr/>
          </p:nvGrpSpPr>
          <p:grpSpPr>
            <a:xfrm>
              <a:off x="4695000" y="2436400"/>
              <a:ext cx="643748" cy="738664"/>
              <a:chOff x="3717007" y="5258007"/>
              <a:chExt cx="643748" cy="738664"/>
            </a:xfrm>
          </p:grpSpPr>
          <p:sp>
            <p:nvSpPr>
              <p:cNvPr id="8" name="TextBox 7"/>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9" name="TextBox 8"/>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10" name="Straight Connector 9"/>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7" name="TextBox 6"/>
            <p:cNvSpPr txBox="1"/>
            <p:nvPr/>
          </p:nvSpPr>
          <p:spPr>
            <a:xfrm>
              <a:off x="4016679" y="2512274"/>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grpSp>
        <p:nvGrpSpPr>
          <p:cNvPr id="22" name="Group 21"/>
          <p:cNvGrpSpPr/>
          <p:nvPr/>
        </p:nvGrpSpPr>
        <p:grpSpPr>
          <a:xfrm>
            <a:off x="2368806" y="3768966"/>
            <a:ext cx="4591322" cy="738664"/>
            <a:chOff x="541618" y="3564719"/>
            <a:chExt cx="4591322" cy="738664"/>
          </a:xfrm>
        </p:grpSpPr>
        <p:grpSp>
          <p:nvGrpSpPr>
            <p:cNvPr id="17" name="Group 16"/>
            <p:cNvGrpSpPr/>
            <p:nvPr/>
          </p:nvGrpSpPr>
          <p:grpSpPr>
            <a:xfrm>
              <a:off x="541618" y="3564719"/>
              <a:ext cx="643748" cy="738664"/>
              <a:chOff x="3717007" y="5258007"/>
              <a:chExt cx="643748" cy="738664"/>
            </a:xfrm>
          </p:grpSpPr>
          <p:sp>
            <p:nvSpPr>
              <p:cNvPr id="18" name="TextBox 17"/>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19" name="TextBox 18"/>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20" name="Straight Connector 19"/>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21" name="TextBox 20"/>
            <p:cNvSpPr txBox="1"/>
            <p:nvPr/>
          </p:nvSpPr>
          <p:spPr>
            <a:xfrm>
              <a:off x="1168713" y="3721212"/>
              <a:ext cx="3964227" cy="369332"/>
            </a:xfrm>
            <a:prstGeom prst="rect">
              <a:avLst/>
            </a:prstGeom>
            <a:noFill/>
          </p:spPr>
          <p:txBody>
            <a:bodyPr wrap="none" rtlCol="0">
              <a:spAutoFit/>
            </a:bodyPr>
            <a:lstStyle/>
            <a:p>
              <a:r>
                <a:rPr lang="en-US" dirty="0"/>
                <a:t>expresses a ratio between RISE and RUN</a:t>
              </a:r>
            </a:p>
          </p:txBody>
        </p:sp>
      </p:grpSp>
      <p:sp>
        <p:nvSpPr>
          <p:cNvPr id="23" name="TextBox 22"/>
          <p:cNvSpPr txBox="1"/>
          <p:nvPr/>
        </p:nvSpPr>
        <p:spPr>
          <a:xfrm>
            <a:off x="544268" y="447555"/>
            <a:ext cx="5761834" cy="523220"/>
          </a:xfrm>
          <a:prstGeom prst="rect">
            <a:avLst/>
          </a:prstGeom>
          <a:noFill/>
        </p:spPr>
        <p:txBody>
          <a:bodyPr wrap="none" rtlCol="0">
            <a:spAutoFit/>
          </a:bodyPr>
          <a:lstStyle/>
          <a:p>
            <a:r>
              <a:rPr lang="en-US" sz="2800" dirty="0">
                <a:solidFill>
                  <a:srgbClr val="FFC000"/>
                </a:solidFill>
              </a:rPr>
              <a:t>4. EXPRESSING GRADIENTS AS RATIOS</a:t>
            </a:r>
          </a:p>
        </p:txBody>
      </p:sp>
    </p:spTree>
    <p:extLst>
      <p:ext uri="{BB962C8B-B14F-4D97-AF65-F5344CB8AC3E}">
        <p14:creationId xmlns:p14="http://schemas.microsoft.com/office/powerpoint/2010/main" val="27205723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70" y="609599"/>
            <a:ext cx="8177529" cy="5779325"/>
          </a:xfrm>
        </p:spPr>
        <p:txBody>
          <a:bodyPr>
            <a:normAutofit fontScale="92500" lnSpcReduction="20000"/>
          </a:bodyPr>
          <a:lstStyle/>
          <a:p>
            <a:pPr marL="0" indent="0">
              <a:buNone/>
            </a:pPr>
            <a:r>
              <a:rPr lang="en-US" dirty="0"/>
              <a:t>Ex</a:t>
            </a:r>
            <a:r>
              <a:rPr lang="en-US" sz="2200" dirty="0">
                <a:solidFill>
                  <a:schemeClr val="tx1"/>
                </a:solidFill>
              </a:rPr>
              <a:t>am</a:t>
            </a:r>
            <a:r>
              <a:rPr lang="en-US" dirty="0"/>
              <a:t>ple: A road exam was taken by twelve (12) people. Out of th</a:t>
            </a:r>
            <a:r>
              <a:rPr lang="en-US" sz="2200" dirty="0">
                <a:solidFill>
                  <a:schemeClr val="tx1"/>
                </a:solidFill>
              </a:rPr>
              <a:t>os</a:t>
            </a:r>
            <a:r>
              <a:rPr lang="en-US" dirty="0"/>
              <a:t>e twelve, seven people passed and five failed. </a:t>
            </a:r>
          </a:p>
          <a:p>
            <a:pPr marL="0" indent="0">
              <a:buNone/>
            </a:pPr>
            <a:endParaRPr lang="en-US" dirty="0"/>
          </a:p>
          <a:p>
            <a:pPr marL="0" indent="0">
              <a:buNone/>
            </a:pPr>
            <a:r>
              <a:rPr lang="en-US" dirty="0"/>
              <a:t>Seven out of twelve passed.               or 7/12. This ratio can also be expressed as 7:12 or 7 to 12. </a:t>
            </a:r>
          </a:p>
          <a:p>
            <a:pPr marL="0" indent="0">
              <a:buNone/>
            </a:pPr>
            <a:r>
              <a:rPr lang="en-US" dirty="0"/>
              <a:t>	    is a ratio represented as a fraction. </a:t>
            </a:r>
          </a:p>
          <a:p>
            <a:pPr marL="0" indent="0">
              <a:buNone/>
            </a:pPr>
            <a:endParaRPr lang="en-US" dirty="0"/>
          </a:p>
          <a:p>
            <a:pPr marL="0" indent="0">
              <a:buNone/>
            </a:pPr>
            <a:r>
              <a:rPr lang="en-US" dirty="0"/>
              <a:t>Five out of twelve failed.               or 5/12 . This is a ratio. It can also  </a:t>
            </a:r>
            <a:br>
              <a:rPr lang="en-US" dirty="0"/>
            </a:br>
            <a:br>
              <a:rPr lang="en-US" dirty="0"/>
            </a:br>
            <a:r>
              <a:rPr lang="en-US" dirty="0"/>
              <a:t>be expressed as 5:12 or 5 to 12.</a:t>
            </a:r>
          </a:p>
          <a:p>
            <a:pPr marL="0" indent="0">
              <a:buNone/>
            </a:pPr>
            <a:endParaRPr lang="en-US" dirty="0"/>
          </a:p>
          <a:p>
            <a:pPr marL="0" indent="0">
              <a:buNone/>
            </a:pPr>
            <a:r>
              <a:rPr lang="en-US" dirty="0"/>
              <a:t>The pitch of a slope is always initially expressed as a ratio since the “M=“ formula requires a ratio expressed as a fraction!</a:t>
            </a:r>
          </a:p>
          <a:p>
            <a:pPr marL="0" indent="0">
              <a:buNone/>
            </a:pPr>
            <a:endParaRPr lang="en-US" dirty="0"/>
          </a:p>
          <a:p>
            <a:pPr marL="0" indent="0">
              <a:buNone/>
            </a:pPr>
            <a:endParaRPr lang="en-US" dirty="0"/>
          </a:p>
          <a:p>
            <a:pPr marL="0" indent="0">
              <a:buNone/>
            </a:pPr>
            <a:r>
              <a:rPr lang="en-US" dirty="0"/>
              <a:t>Once you have the amounts for rise and run, you can then divide them to get a whole number or a decimal.</a:t>
            </a:r>
          </a:p>
          <a:p>
            <a:pPr marL="0" indent="0">
              <a:buNone/>
            </a:pPr>
            <a:endParaRPr lang="en-US" dirty="0"/>
          </a:p>
          <a:p>
            <a:pPr marL="0" indent="0">
              <a:buNone/>
            </a:pPr>
            <a:endParaRPr lang="en-US" dirty="0"/>
          </a:p>
        </p:txBody>
      </p:sp>
      <p:grpSp>
        <p:nvGrpSpPr>
          <p:cNvPr id="12" name="Group 11"/>
          <p:cNvGrpSpPr/>
          <p:nvPr/>
        </p:nvGrpSpPr>
        <p:grpSpPr>
          <a:xfrm>
            <a:off x="4423285" y="1347590"/>
            <a:ext cx="643748" cy="738664"/>
            <a:chOff x="4524227" y="1628714"/>
            <a:chExt cx="643748" cy="738664"/>
          </a:xfrm>
        </p:grpSpPr>
        <p:sp>
          <p:nvSpPr>
            <p:cNvPr id="6" name="TextBox 5"/>
            <p:cNvSpPr txBox="1"/>
            <p:nvPr/>
          </p:nvSpPr>
          <p:spPr>
            <a:xfrm>
              <a:off x="4652815" y="1628714"/>
              <a:ext cx="354584" cy="369332"/>
            </a:xfrm>
            <a:prstGeom prst="rect">
              <a:avLst/>
            </a:prstGeom>
            <a:noFill/>
          </p:spPr>
          <p:txBody>
            <a:bodyPr wrap="none" rtlCol="0">
              <a:spAutoFit/>
            </a:bodyPr>
            <a:lstStyle/>
            <a:p>
              <a:r>
                <a:rPr lang="en-US" dirty="0">
                  <a:solidFill>
                    <a:srgbClr val="00B0F0"/>
                  </a:solidFill>
                </a:rPr>
                <a:t> 7</a:t>
              </a:r>
            </a:p>
          </p:txBody>
        </p:sp>
        <p:sp>
          <p:nvSpPr>
            <p:cNvPr id="7" name="TextBox 6"/>
            <p:cNvSpPr txBox="1"/>
            <p:nvPr/>
          </p:nvSpPr>
          <p:spPr>
            <a:xfrm>
              <a:off x="4665429" y="1998046"/>
              <a:ext cx="418704" cy="369332"/>
            </a:xfrm>
            <a:prstGeom prst="rect">
              <a:avLst/>
            </a:prstGeom>
            <a:noFill/>
          </p:spPr>
          <p:txBody>
            <a:bodyPr wrap="none" rtlCol="0">
              <a:spAutoFit/>
            </a:bodyPr>
            <a:lstStyle/>
            <a:p>
              <a:r>
                <a:rPr lang="en-US" dirty="0">
                  <a:solidFill>
                    <a:srgbClr val="96FF1C"/>
                  </a:solidFill>
                </a:rPr>
                <a:t>12</a:t>
              </a:r>
            </a:p>
          </p:txBody>
        </p:sp>
        <p:cxnSp>
          <p:nvCxnSpPr>
            <p:cNvPr id="8" name="Straight Connector 7"/>
            <p:cNvCxnSpPr/>
            <p:nvPr/>
          </p:nvCxnSpPr>
          <p:spPr>
            <a:xfrm>
              <a:off x="4524227" y="1998046"/>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3884815" y="2698380"/>
            <a:ext cx="643748" cy="738664"/>
            <a:chOff x="4092909" y="2539424"/>
            <a:chExt cx="643748" cy="738664"/>
          </a:xfrm>
        </p:grpSpPr>
        <p:sp>
          <p:nvSpPr>
            <p:cNvPr id="9" name="TextBox 8"/>
            <p:cNvSpPr txBox="1"/>
            <p:nvPr/>
          </p:nvSpPr>
          <p:spPr>
            <a:xfrm>
              <a:off x="4221497" y="2539424"/>
              <a:ext cx="354584" cy="369332"/>
            </a:xfrm>
            <a:prstGeom prst="rect">
              <a:avLst/>
            </a:prstGeom>
            <a:noFill/>
          </p:spPr>
          <p:txBody>
            <a:bodyPr wrap="none" rtlCol="0">
              <a:spAutoFit/>
            </a:bodyPr>
            <a:lstStyle/>
            <a:p>
              <a:r>
                <a:rPr lang="en-US" dirty="0">
                  <a:solidFill>
                    <a:srgbClr val="00B0F0"/>
                  </a:solidFill>
                </a:rPr>
                <a:t> 5</a:t>
              </a:r>
            </a:p>
          </p:txBody>
        </p:sp>
        <p:sp>
          <p:nvSpPr>
            <p:cNvPr id="10" name="TextBox 9"/>
            <p:cNvSpPr txBox="1"/>
            <p:nvPr/>
          </p:nvSpPr>
          <p:spPr>
            <a:xfrm>
              <a:off x="4234111" y="2908756"/>
              <a:ext cx="418704" cy="369332"/>
            </a:xfrm>
            <a:prstGeom prst="rect">
              <a:avLst/>
            </a:prstGeom>
            <a:noFill/>
          </p:spPr>
          <p:txBody>
            <a:bodyPr wrap="none" rtlCol="0">
              <a:spAutoFit/>
            </a:bodyPr>
            <a:lstStyle/>
            <a:p>
              <a:r>
                <a:rPr lang="en-US" dirty="0">
                  <a:solidFill>
                    <a:srgbClr val="96FF1C"/>
                  </a:solidFill>
                </a:rPr>
                <a:t>12</a:t>
              </a:r>
            </a:p>
          </p:txBody>
        </p:sp>
        <p:cxnSp>
          <p:nvCxnSpPr>
            <p:cNvPr id="11" name="Straight Connector 10"/>
            <p:cNvCxnSpPr/>
            <p:nvPr/>
          </p:nvCxnSpPr>
          <p:spPr>
            <a:xfrm>
              <a:off x="4092909" y="2908756"/>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3" name="Group 2"/>
          <p:cNvGrpSpPr/>
          <p:nvPr/>
        </p:nvGrpSpPr>
        <p:grpSpPr>
          <a:xfrm>
            <a:off x="3191787" y="4753080"/>
            <a:ext cx="3173949" cy="745728"/>
            <a:chOff x="3191787" y="4433195"/>
            <a:chExt cx="3173949" cy="745728"/>
          </a:xfrm>
        </p:grpSpPr>
        <p:grpSp>
          <p:nvGrpSpPr>
            <p:cNvPr id="14" name="Group 13"/>
            <p:cNvGrpSpPr/>
            <p:nvPr/>
          </p:nvGrpSpPr>
          <p:grpSpPr>
            <a:xfrm>
              <a:off x="3191787" y="4440259"/>
              <a:ext cx="1322069" cy="738664"/>
              <a:chOff x="4016679" y="2436400"/>
              <a:chExt cx="1322069" cy="738664"/>
            </a:xfrm>
          </p:grpSpPr>
          <p:grpSp>
            <p:nvGrpSpPr>
              <p:cNvPr id="15" name="Group 14"/>
              <p:cNvGrpSpPr/>
              <p:nvPr/>
            </p:nvGrpSpPr>
            <p:grpSpPr>
              <a:xfrm>
                <a:off x="4695000" y="2436400"/>
                <a:ext cx="643748" cy="738664"/>
                <a:chOff x="3717007" y="5258007"/>
                <a:chExt cx="643748" cy="738664"/>
              </a:xfrm>
            </p:grpSpPr>
            <p:sp>
              <p:nvSpPr>
                <p:cNvPr id="17" name="TextBox 16"/>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18" name="TextBox 17"/>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19" name="Straight Connector 18"/>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6" name="TextBox 15"/>
              <p:cNvSpPr txBox="1"/>
              <p:nvPr/>
            </p:nvSpPr>
            <p:spPr>
              <a:xfrm>
                <a:off x="4016679" y="2512274"/>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grpSp>
          <p:nvGrpSpPr>
            <p:cNvPr id="20" name="Group 19"/>
            <p:cNvGrpSpPr/>
            <p:nvPr/>
          </p:nvGrpSpPr>
          <p:grpSpPr>
            <a:xfrm>
              <a:off x="5721988" y="4433195"/>
              <a:ext cx="643748" cy="738664"/>
              <a:chOff x="4092909" y="2539424"/>
              <a:chExt cx="643748" cy="738664"/>
            </a:xfrm>
          </p:grpSpPr>
          <p:sp>
            <p:nvSpPr>
              <p:cNvPr id="21" name="TextBox 20"/>
              <p:cNvSpPr txBox="1"/>
              <p:nvPr/>
            </p:nvSpPr>
            <p:spPr>
              <a:xfrm>
                <a:off x="4221497" y="2539424"/>
                <a:ext cx="354584" cy="369332"/>
              </a:xfrm>
              <a:prstGeom prst="rect">
                <a:avLst/>
              </a:prstGeom>
              <a:noFill/>
            </p:spPr>
            <p:txBody>
              <a:bodyPr wrap="none" rtlCol="0">
                <a:spAutoFit/>
              </a:bodyPr>
              <a:lstStyle/>
              <a:p>
                <a:r>
                  <a:rPr lang="en-US" dirty="0">
                    <a:solidFill>
                      <a:srgbClr val="00B0F0"/>
                    </a:solidFill>
                  </a:rPr>
                  <a:t> 5</a:t>
                </a:r>
              </a:p>
            </p:txBody>
          </p:sp>
          <p:sp>
            <p:nvSpPr>
              <p:cNvPr id="22" name="TextBox 21"/>
              <p:cNvSpPr txBox="1"/>
              <p:nvPr/>
            </p:nvSpPr>
            <p:spPr>
              <a:xfrm>
                <a:off x="4234111" y="2908756"/>
                <a:ext cx="418704" cy="369332"/>
              </a:xfrm>
              <a:prstGeom prst="rect">
                <a:avLst/>
              </a:prstGeom>
              <a:noFill/>
            </p:spPr>
            <p:txBody>
              <a:bodyPr wrap="none" rtlCol="0">
                <a:spAutoFit/>
              </a:bodyPr>
              <a:lstStyle/>
              <a:p>
                <a:r>
                  <a:rPr lang="en-US" dirty="0">
                    <a:solidFill>
                      <a:srgbClr val="96FF1C"/>
                    </a:solidFill>
                  </a:rPr>
                  <a:t>12</a:t>
                </a:r>
              </a:p>
            </p:txBody>
          </p:sp>
          <p:cxnSp>
            <p:nvCxnSpPr>
              <p:cNvPr id="23" name="Straight Connector 22"/>
              <p:cNvCxnSpPr/>
              <p:nvPr/>
            </p:nvCxnSpPr>
            <p:spPr>
              <a:xfrm>
                <a:off x="4092909" y="2908756"/>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4616814" y="4612258"/>
              <a:ext cx="1039708" cy="369332"/>
            </a:xfrm>
            <a:prstGeom prst="rect">
              <a:avLst/>
            </a:prstGeom>
            <a:noFill/>
          </p:spPr>
          <p:txBody>
            <a:bodyPr wrap="none" rtlCol="0">
              <a:spAutoFit/>
            </a:bodyPr>
            <a:lstStyle/>
            <a:p>
              <a:r>
                <a:rPr lang="en-US" dirty="0"/>
                <a:t>Example:</a:t>
              </a:r>
            </a:p>
          </p:txBody>
        </p:sp>
      </p:grpSp>
      <p:grpSp>
        <p:nvGrpSpPr>
          <p:cNvPr id="24" name="Group 23"/>
          <p:cNvGrpSpPr/>
          <p:nvPr/>
        </p:nvGrpSpPr>
        <p:grpSpPr>
          <a:xfrm>
            <a:off x="763992" y="1967422"/>
            <a:ext cx="643748" cy="738664"/>
            <a:chOff x="4524227" y="1628714"/>
            <a:chExt cx="643748" cy="738664"/>
          </a:xfrm>
        </p:grpSpPr>
        <p:sp>
          <p:nvSpPr>
            <p:cNvPr id="25" name="TextBox 24"/>
            <p:cNvSpPr txBox="1"/>
            <p:nvPr/>
          </p:nvSpPr>
          <p:spPr>
            <a:xfrm>
              <a:off x="4652815" y="1628714"/>
              <a:ext cx="354584" cy="369332"/>
            </a:xfrm>
            <a:prstGeom prst="rect">
              <a:avLst/>
            </a:prstGeom>
            <a:noFill/>
          </p:spPr>
          <p:txBody>
            <a:bodyPr wrap="none" rtlCol="0">
              <a:spAutoFit/>
            </a:bodyPr>
            <a:lstStyle/>
            <a:p>
              <a:r>
                <a:rPr lang="en-US" dirty="0">
                  <a:solidFill>
                    <a:srgbClr val="00B0F0"/>
                  </a:solidFill>
                </a:rPr>
                <a:t> 7</a:t>
              </a:r>
            </a:p>
          </p:txBody>
        </p:sp>
        <p:sp>
          <p:nvSpPr>
            <p:cNvPr id="26" name="TextBox 25"/>
            <p:cNvSpPr txBox="1"/>
            <p:nvPr/>
          </p:nvSpPr>
          <p:spPr>
            <a:xfrm>
              <a:off x="4665429" y="1998046"/>
              <a:ext cx="418704" cy="369332"/>
            </a:xfrm>
            <a:prstGeom prst="rect">
              <a:avLst/>
            </a:prstGeom>
            <a:noFill/>
          </p:spPr>
          <p:txBody>
            <a:bodyPr wrap="none" rtlCol="0">
              <a:spAutoFit/>
            </a:bodyPr>
            <a:lstStyle/>
            <a:p>
              <a:r>
                <a:rPr lang="en-US" dirty="0">
                  <a:solidFill>
                    <a:srgbClr val="96FF1C"/>
                  </a:solidFill>
                </a:rPr>
                <a:t>12</a:t>
              </a:r>
            </a:p>
          </p:txBody>
        </p:sp>
        <p:cxnSp>
          <p:nvCxnSpPr>
            <p:cNvPr id="27" name="Straight Connector 26"/>
            <p:cNvCxnSpPr/>
            <p:nvPr/>
          </p:nvCxnSpPr>
          <p:spPr>
            <a:xfrm>
              <a:off x="4524227" y="1998046"/>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608343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EXAMPLE:</a:t>
            </a:r>
          </a:p>
          <a:p>
            <a:pPr marL="0" indent="0">
              <a:buNone/>
            </a:pPr>
            <a:endParaRPr lang="en-US" dirty="0"/>
          </a:p>
        </p:txBody>
      </p:sp>
      <p:grpSp>
        <p:nvGrpSpPr>
          <p:cNvPr id="34" name="Group 33"/>
          <p:cNvGrpSpPr/>
          <p:nvPr/>
        </p:nvGrpSpPr>
        <p:grpSpPr>
          <a:xfrm>
            <a:off x="1487150" y="1444029"/>
            <a:ext cx="3427394" cy="738664"/>
            <a:chOff x="1487150" y="1444029"/>
            <a:chExt cx="3427394" cy="738664"/>
          </a:xfrm>
        </p:grpSpPr>
        <p:sp>
          <p:nvSpPr>
            <p:cNvPr id="11" name="TextBox 10"/>
            <p:cNvSpPr txBox="1"/>
            <p:nvPr/>
          </p:nvSpPr>
          <p:spPr>
            <a:xfrm>
              <a:off x="1487150" y="1494175"/>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nvGrpSpPr>
            <p:cNvPr id="5" name="Group 4"/>
            <p:cNvGrpSpPr/>
            <p:nvPr/>
          </p:nvGrpSpPr>
          <p:grpSpPr>
            <a:xfrm>
              <a:off x="2191395" y="1444029"/>
              <a:ext cx="643748" cy="738664"/>
              <a:chOff x="4092909" y="2539424"/>
              <a:chExt cx="643748" cy="738664"/>
            </a:xfrm>
          </p:grpSpPr>
          <p:sp>
            <p:nvSpPr>
              <p:cNvPr id="7" name="TextBox 6"/>
              <p:cNvSpPr txBox="1"/>
              <p:nvPr/>
            </p:nvSpPr>
            <p:spPr>
              <a:xfrm>
                <a:off x="4221497" y="2539424"/>
                <a:ext cx="354584" cy="369332"/>
              </a:xfrm>
              <a:prstGeom prst="rect">
                <a:avLst/>
              </a:prstGeom>
              <a:noFill/>
            </p:spPr>
            <p:txBody>
              <a:bodyPr wrap="none" rtlCol="0">
                <a:spAutoFit/>
              </a:bodyPr>
              <a:lstStyle/>
              <a:p>
                <a:r>
                  <a:rPr lang="en-US" dirty="0">
                    <a:solidFill>
                      <a:srgbClr val="00B0F0"/>
                    </a:solidFill>
                  </a:rPr>
                  <a:t> 5</a:t>
                </a:r>
              </a:p>
            </p:txBody>
          </p:sp>
          <p:sp>
            <p:nvSpPr>
              <p:cNvPr id="8" name="TextBox 7"/>
              <p:cNvSpPr txBox="1"/>
              <p:nvPr/>
            </p:nvSpPr>
            <p:spPr>
              <a:xfrm>
                <a:off x="4234111" y="2908756"/>
                <a:ext cx="418704" cy="369332"/>
              </a:xfrm>
              <a:prstGeom prst="rect">
                <a:avLst/>
              </a:prstGeom>
              <a:noFill/>
            </p:spPr>
            <p:txBody>
              <a:bodyPr wrap="none" rtlCol="0">
                <a:spAutoFit/>
              </a:bodyPr>
              <a:lstStyle/>
              <a:p>
                <a:r>
                  <a:rPr lang="en-US" dirty="0">
                    <a:solidFill>
                      <a:srgbClr val="96FF1C"/>
                    </a:solidFill>
                  </a:rPr>
                  <a:t>12</a:t>
                </a:r>
              </a:p>
            </p:txBody>
          </p:sp>
          <p:cxnSp>
            <p:nvCxnSpPr>
              <p:cNvPr id="9" name="Straight Connector 8"/>
              <p:cNvCxnSpPr/>
              <p:nvPr/>
            </p:nvCxnSpPr>
            <p:spPr>
              <a:xfrm>
                <a:off x="4092909" y="2908756"/>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5" name="TextBox 14"/>
            <p:cNvSpPr txBox="1"/>
            <p:nvPr/>
          </p:nvSpPr>
          <p:spPr>
            <a:xfrm>
              <a:off x="3051533" y="1555730"/>
              <a:ext cx="1863011" cy="461665"/>
            </a:xfrm>
            <a:prstGeom prst="rect">
              <a:avLst/>
            </a:prstGeom>
            <a:noFill/>
          </p:spPr>
          <p:txBody>
            <a:bodyPr wrap="none" rtlCol="0">
              <a:spAutoFit/>
            </a:bodyPr>
            <a:lstStyle/>
            <a:p>
              <a:r>
                <a:rPr lang="en-US" sz="2400" dirty="0"/>
                <a:t>5 ÷12 = 0.41</a:t>
              </a:r>
            </a:p>
          </p:txBody>
        </p:sp>
      </p:grpSp>
      <p:grpSp>
        <p:nvGrpSpPr>
          <p:cNvPr id="35" name="Group 34"/>
          <p:cNvGrpSpPr/>
          <p:nvPr/>
        </p:nvGrpSpPr>
        <p:grpSpPr>
          <a:xfrm>
            <a:off x="1547265" y="2580504"/>
            <a:ext cx="2883975" cy="738664"/>
            <a:chOff x="1547265" y="2580504"/>
            <a:chExt cx="2883975" cy="738664"/>
          </a:xfrm>
        </p:grpSpPr>
        <p:sp>
          <p:nvSpPr>
            <p:cNvPr id="16" name="TextBox 15"/>
            <p:cNvSpPr txBox="1"/>
            <p:nvPr/>
          </p:nvSpPr>
          <p:spPr>
            <a:xfrm>
              <a:off x="1547265" y="2630650"/>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nvGrpSpPr>
            <p:cNvPr id="17" name="Group 16"/>
            <p:cNvGrpSpPr/>
            <p:nvPr/>
          </p:nvGrpSpPr>
          <p:grpSpPr>
            <a:xfrm>
              <a:off x="2251510" y="2580504"/>
              <a:ext cx="643748" cy="738664"/>
              <a:chOff x="4092909" y="2539424"/>
              <a:chExt cx="643748" cy="738664"/>
            </a:xfrm>
          </p:grpSpPr>
          <p:sp>
            <p:nvSpPr>
              <p:cNvPr id="18" name="TextBox 17"/>
              <p:cNvSpPr txBox="1"/>
              <p:nvPr/>
            </p:nvSpPr>
            <p:spPr>
              <a:xfrm>
                <a:off x="4221497" y="2539424"/>
                <a:ext cx="354584" cy="369332"/>
              </a:xfrm>
              <a:prstGeom prst="rect">
                <a:avLst/>
              </a:prstGeom>
              <a:noFill/>
            </p:spPr>
            <p:txBody>
              <a:bodyPr wrap="none" rtlCol="0">
                <a:spAutoFit/>
              </a:bodyPr>
              <a:lstStyle/>
              <a:p>
                <a:r>
                  <a:rPr lang="en-US" dirty="0">
                    <a:solidFill>
                      <a:srgbClr val="00B0F0"/>
                    </a:solidFill>
                  </a:rPr>
                  <a:t> 8</a:t>
                </a:r>
              </a:p>
            </p:txBody>
          </p:sp>
          <p:sp>
            <p:nvSpPr>
              <p:cNvPr id="19" name="TextBox 18"/>
              <p:cNvSpPr txBox="1"/>
              <p:nvPr/>
            </p:nvSpPr>
            <p:spPr>
              <a:xfrm>
                <a:off x="4234111" y="2908756"/>
                <a:ext cx="354584" cy="369332"/>
              </a:xfrm>
              <a:prstGeom prst="rect">
                <a:avLst/>
              </a:prstGeom>
              <a:noFill/>
            </p:spPr>
            <p:txBody>
              <a:bodyPr wrap="none" rtlCol="0">
                <a:spAutoFit/>
              </a:bodyPr>
              <a:lstStyle/>
              <a:p>
                <a:r>
                  <a:rPr lang="en-US" dirty="0">
                    <a:solidFill>
                      <a:srgbClr val="96FF1C"/>
                    </a:solidFill>
                  </a:rPr>
                  <a:t> 8</a:t>
                </a:r>
              </a:p>
            </p:txBody>
          </p:sp>
          <p:cxnSp>
            <p:nvCxnSpPr>
              <p:cNvPr id="20" name="Straight Connector 19"/>
              <p:cNvCxnSpPr/>
              <p:nvPr/>
            </p:nvCxnSpPr>
            <p:spPr>
              <a:xfrm>
                <a:off x="4092909" y="2908756"/>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21" name="TextBox 20"/>
            <p:cNvSpPr txBox="1"/>
            <p:nvPr/>
          </p:nvSpPr>
          <p:spPr>
            <a:xfrm>
              <a:off x="3111648" y="2692205"/>
              <a:ext cx="1319592" cy="461665"/>
            </a:xfrm>
            <a:prstGeom prst="rect">
              <a:avLst/>
            </a:prstGeom>
            <a:noFill/>
          </p:spPr>
          <p:txBody>
            <a:bodyPr wrap="none" rtlCol="0">
              <a:spAutoFit/>
            </a:bodyPr>
            <a:lstStyle/>
            <a:p>
              <a:r>
                <a:rPr lang="en-US" sz="2400" dirty="0"/>
                <a:t>8 ÷8 = 1</a:t>
              </a:r>
            </a:p>
          </p:txBody>
        </p:sp>
      </p:grpSp>
      <p:grpSp>
        <p:nvGrpSpPr>
          <p:cNvPr id="36" name="Group 35"/>
          <p:cNvGrpSpPr/>
          <p:nvPr/>
        </p:nvGrpSpPr>
        <p:grpSpPr>
          <a:xfrm>
            <a:off x="1568065" y="3669113"/>
            <a:ext cx="3271902" cy="738664"/>
            <a:chOff x="1568065" y="3669113"/>
            <a:chExt cx="3271902" cy="738664"/>
          </a:xfrm>
        </p:grpSpPr>
        <p:sp>
          <p:nvSpPr>
            <p:cNvPr id="22" name="TextBox 21"/>
            <p:cNvSpPr txBox="1"/>
            <p:nvPr/>
          </p:nvSpPr>
          <p:spPr>
            <a:xfrm>
              <a:off x="1568065" y="3719259"/>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nvGrpSpPr>
            <p:cNvPr id="23" name="Group 22"/>
            <p:cNvGrpSpPr/>
            <p:nvPr/>
          </p:nvGrpSpPr>
          <p:grpSpPr>
            <a:xfrm>
              <a:off x="2272310" y="3669113"/>
              <a:ext cx="643748" cy="738664"/>
              <a:chOff x="4092909" y="2539424"/>
              <a:chExt cx="643748" cy="738664"/>
            </a:xfrm>
          </p:grpSpPr>
          <p:sp>
            <p:nvSpPr>
              <p:cNvPr id="24" name="TextBox 23"/>
              <p:cNvSpPr txBox="1"/>
              <p:nvPr/>
            </p:nvSpPr>
            <p:spPr>
              <a:xfrm>
                <a:off x="4221497" y="2539424"/>
                <a:ext cx="471604" cy="369332"/>
              </a:xfrm>
              <a:prstGeom prst="rect">
                <a:avLst/>
              </a:prstGeom>
              <a:noFill/>
            </p:spPr>
            <p:txBody>
              <a:bodyPr wrap="none" rtlCol="0">
                <a:spAutoFit/>
              </a:bodyPr>
              <a:lstStyle/>
              <a:p>
                <a:r>
                  <a:rPr lang="en-US" dirty="0">
                    <a:solidFill>
                      <a:srgbClr val="00B0F0"/>
                    </a:solidFill>
                  </a:rPr>
                  <a:t> 12</a:t>
                </a:r>
              </a:p>
            </p:txBody>
          </p:sp>
          <p:sp>
            <p:nvSpPr>
              <p:cNvPr id="25" name="TextBox 24"/>
              <p:cNvSpPr txBox="1"/>
              <p:nvPr/>
            </p:nvSpPr>
            <p:spPr>
              <a:xfrm>
                <a:off x="4234111" y="2908756"/>
                <a:ext cx="354584" cy="369332"/>
              </a:xfrm>
              <a:prstGeom prst="rect">
                <a:avLst/>
              </a:prstGeom>
              <a:noFill/>
            </p:spPr>
            <p:txBody>
              <a:bodyPr wrap="none" rtlCol="0">
                <a:spAutoFit/>
              </a:bodyPr>
              <a:lstStyle/>
              <a:p>
                <a:r>
                  <a:rPr lang="en-US" dirty="0">
                    <a:solidFill>
                      <a:srgbClr val="96FF1C"/>
                    </a:solidFill>
                  </a:rPr>
                  <a:t> 8</a:t>
                </a:r>
              </a:p>
            </p:txBody>
          </p:sp>
          <p:cxnSp>
            <p:nvCxnSpPr>
              <p:cNvPr id="26" name="Straight Connector 25"/>
              <p:cNvCxnSpPr/>
              <p:nvPr/>
            </p:nvCxnSpPr>
            <p:spPr>
              <a:xfrm>
                <a:off x="4092909" y="2908756"/>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3132448" y="3780814"/>
              <a:ext cx="1707519" cy="461665"/>
            </a:xfrm>
            <a:prstGeom prst="rect">
              <a:avLst/>
            </a:prstGeom>
            <a:noFill/>
          </p:spPr>
          <p:txBody>
            <a:bodyPr wrap="none" rtlCol="0">
              <a:spAutoFit/>
            </a:bodyPr>
            <a:lstStyle/>
            <a:p>
              <a:r>
                <a:rPr lang="en-US" sz="2400" dirty="0"/>
                <a:t>12 ÷8 = 1.5</a:t>
              </a:r>
            </a:p>
          </p:txBody>
        </p:sp>
      </p:grpSp>
    </p:spTree>
    <p:extLst>
      <p:ext uri="{BB962C8B-B14F-4D97-AF65-F5344CB8AC3E}">
        <p14:creationId xmlns:p14="http://schemas.microsoft.com/office/powerpoint/2010/main" val="29026004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3988080" y="2469766"/>
            <a:ext cx="4132161" cy="4194298"/>
            <a:chOff x="2819473" y="1190453"/>
            <a:chExt cx="4132161" cy="4194298"/>
          </a:xfrm>
        </p:grpSpPr>
        <p:pic>
          <p:nvPicPr>
            <p:cNvPr id="4"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2819473" y="1190453"/>
              <a:ext cx="4132161" cy="419429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787790" y="3133713"/>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12" name="TextBox 11"/>
            <p:cNvSpPr txBox="1"/>
            <p:nvPr/>
          </p:nvSpPr>
          <p:spPr>
            <a:xfrm rot="16200000">
              <a:off x="3985843" y="2151446"/>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2" name="Oval 1"/>
            <p:cNvSpPr/>
            <p:nvPr/>
          </p:nvSpPr>
          <p:spPr>
            <a:xfrm>
              <a:off x="4799504" y="3129900"/>
              <a:ext cx="105191" cy="105191"/>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p:cNvSpPr txBox="1"/>
          <p:nvPr/>
        </p:nvSpPr>
        <p:spPr>
          <a:xfrm>
            <a:off x="898525" y="315388"/>
            <a:ext cx="8189371" cy="3785652"/>
          </a:xfrm>
          <a:prstGeom prst="rect">
            <a:avLst/>
          </a:prstGeom>
          <a:noFill/>
        </p:spPr>
        <p:txBody>
          <a:bodyPr wrap="square" rtlCol="0">
            <a:spAutoFit/>
          </a:bodyPr>
          <a:lstStyle/>
          <a:p>
            <a:r>
              <a:rPr lang="en-US" sz="2000" dirty="0">
                <a:latin typeface="+mn-lt"/>
                <a:ea typeface="+mn-ea"/>
                <a:cs typeface="+mn-cs"/>
              </a:rPr>
              <a:t>Practice measuring the pitch of the positive slopes created by the following information. Draw your graph. Use the numbers along the axes to plot your slope. Apply the formula to find the answers. Express your answers as ratios. Then divide the numbers in the ratio to get a whole number (1) or a decimal (0.6). When you are done, click to check your answers. Turn in the numbers that you plotted on your graph into your instructor.</a:t>
            </a:r>
          </a:p>
          <a:p>
            <a:endParaRPr lang="en-US" sz="2000" dirty="0">
              <a:latin typeface="+mn-lt"/>
              <a:ea typeface="+mn-ea"/>
              <a:cs typeface="+mn-cs"/>
            </a:endParaRPr>
          </a:p>
          <a:p>
            <a:pPr marL="342900" indent="-342900">
              <a:buAutoNum type="arabicPeriod"/>
            </a:pPr>
            <a:r>
              <a:rPr lang="en-US" sz="2000" dirty="0">
                <a:latin typeface="+mn-lt"/>
                <a:ea typeface="+mn-ea"/>
                <a:cs typeface="+mn-cs"/>
              </a:rPr>
              <a:t>Rise: 4; Run: 6</a:t>
            </a:r>
          </a:p>
          <a:p>
            <a:pPr marL="342900" indent="-342900">
              <a:buAutoNum type="arabicPeriod"/>
            </a:pPr>
            <a:r>
              <a:rPr lang="en-US" sz="2000" dirty="0">
                <a:latin typeface="+mn-lt"/>
                <a:ea typeface="+mn-ea"/>
                <a:cs typeface="+mn-cs"/>
              </a:rPr>
              <a:t>Rise 7; Run 7</a:t>
            </a:r>
          </a:p>
          <a:p>
            <a:pPr marL="342900" indent="-342900">
              <a:buAutoNum type="arabicPeriod"/>
            </a:pPr>
            <a:r>
              <a:rPr lang="en-US" sz="2000" dirty="0">
                <a:latin typeface="+mn-lt"/>
                <a:ea typeface="+mn-ea"/>
                <a:cs typeface="+mn-cs"/>
              </a:rPr>
              <a:t>Rise  3; Run 5</a:t>
            </a:r>
          </a:p>
          <a:p>
            <a:pPr marL="342900" indent="-342900">
              <a:buAutoNum type="arabicPeriod"/>
            </a:pPr>
            <a:r>
              <a:rPr lang="en-US" sz="2000" dirty="0">
                <a:latin typeface="+mn-lt"/>
                <a:ea typeface="+mn-ea"/>
                <a:cs typeface="+mn-cs"/>
              </a:rPr>
              <a:t>Rise 8; Run 8</a:t>
            </a:r>
          </a:p>
        </p:txBody>
      </p:sp>
    </p:spTree>
    <p:extLst>
      <p:ext uri="{BB962C8B-B14F-4D97-AF65-F5344CB8AC3E}">
        <p14:creationId xmlns:p14="http://schemas.microsoft.com/office/powerpoint/2010/main" val="204277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ANSWERS</a:t>
            </a:r>
          </a:p>
          <a:p>
            <a:pPr marL="0" indent="0">
              <a:buNone/>
            </a:pPr>
            <a:endParaRPr lang="en-US" dirty="0"/>
          </a:p>
          <a:p>
            <a:pPr marL="342900" indent="-342900">
              <a:buAutoNum type="arabicPeriod"/>
            </a:pPr>
            <a:r>
              <a:rPr lang="en-US" dirty="0"/>
              <a:t>Rise: 4; Run: 6  = </a:t>
            </a:r>
            <a:r>
              <a:rPr lang="en-US" dirty="0">
                <a:solidFill>
                  <a:srgbClr val="FFC000"/>
                </a:solidFill>
              </a:rPr>
              <a:t>4/6 or 4:6 or 4 to 6.   4 ÷ 6 = 0.6 (rounded off)</a:t>
            </a:r>
          </a:p>
          <a:p>
            <a:pPr marL="342900" indent="-342900">
              <a:buFont typeface="Wingdings 3" panose="05040102010807070707" pitchFamily="18" charset="2"/>
              <a:buAutoNum type="arabicPeriod"/>
            </a:pPr>
            <a:r>
              <a:rPr lang="en-US" dirty="0"/>
              <a:t>Rise 7; Run 7 = </a:t>
            </a:r>
            <a:r>
              <a:rPr lang="en-US" dirty="0">
                <a:solidFill>
                  <a:srgbClr val="FFC000"/>
                </a:solidFill>
              </a:rPr>
              <a:t>7/7 or 7:7 of 7 to 7.  7 ÷ 7 = 1</a:t>
            </a:r>
          </a:p>
          <a:p>
            <a:pPr marL="342900" indent="-342900">
              <a:buFont typeface="Wingdings 3" panose="05040102010807070707" pitchFamily="18" charset="2"/>
              <a:buAutoNum type="arabicPeriod"/>
            </a:pPr>
            <a:r>
              <a:rPr lang="en-US" dirty="0"/>
              <a:t>Rise  3; Run 5 = </a:t>
            </a:r>
            <a:r>
              <a:rPr lang="en-US" dirty="0">
                <a:solidFill>
                  <a:srgbClr val="FFC000"/>
                </a:solidFill>
              </a:rPr>
              <a:t>3/5 or 3:5 or 3 to 5.  3 ÷ 5 = 0.6</a:t>
            </a:r>
          </a:p>
          <a:p>
            <a:pPr marL="342900" indent="-342900">
              <a:buFont typeface="Wingdings 3" panose="05040102010807070707" pitchFamily="18" charset="2"/>
              <a:buAutoNum type="arabicPeriod"/>
            </a:pPr>
            <a:r>
              <a:rPr lang="en-US" dirty="0"/>
              <a:t>Rise 8; Run 8 = </a:t>
            </a:r>
            <a:r>
              <a:rPr lang="en-US" dirty="0">
                <a:solidFill>
                  <a:srgbClr val="FFC000"/>
                </a:solidFill>
              </a:rPr>
              <a:t>8/8 or 8:8 or 8 to 8. 8 ÷ 8 = 1</a:t>
            </a:r>
          </a:p>
          <a:p>
            <a:pPr marL="0" indent="0">
              <a:buNone/>
            </a:pPr>
            <a:endParaRPr lang="en-US" dirty="0"/>
          </a:p>
        </p:txBody>
      </p:sp>
    </p:spTree>
    <p:extLst>
      <p:ext uri="{BB962C8B-B14F-4D97-AF65-F5344CB8AC3E}">
        <p14:creationId xmlns:p14="http://schemas.microsoft.com/office/powerpoint/2010/main" val="28358570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5326189" y="1944934"/>
            <a:ext cx="4132161" cy="4194298"/>
            <a:chOff x="2819473" y="1190453"/>
            <a:chExt cx="4132161" cy="4194298"/>
          </a:xfrm>
        </p:grpSpPr>
        <p:pic>
          <p:nvPicPr>
            <p:cNvPr id="4"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2819473" y="1190453"/>
              <a:ext cx="4132161" cy="419429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787790" y="3133713"/>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12" name="TextBox 11"/>
            <p:cNvSpPr txBox="1"/>
            <p:nvPr/>
          </p:nvSpPr>
          <p:spPr>
            <a:xfrm rot="16200000">
              <a:off x="3985843" y="2151446"/>
              <a:ext cx="1935099" cy="307777"/>
            </a:xfrm>
            <a:prstGeom prst="rect">
              <a:avLst/>
            </a:prstGeom>
            <a:noFill/>
          </p:spPr>
          <p:txBody>
            <a:bodyPr wrap="square" rtlCol="0">
              <a:spAutoFit/>
            </a:bodyPr>
            <a:lstStyle/>
            <a:p>
              <a:r>
                <a:rPr lang="en-US" sz="1400" dirty="0">
                  <a:solidFill>
                    <a:schemeClr val="bg1"/>
                  </a:solidFill>
                </a:rPr>
                <a:t> 1  2  3  4   5   6  7  8  9</a:t>
              </a:r>
            </a:p>
          </p:txBody>
        </p:sp>
        <p:sp>
          <p:nvSpPr>
            <p:cNvPr id="2" name="Oval 1"/>
            <p:cNvSpPr/>
            <p:nvPr/>
          </p:nvSpPr>
          <p:spPr>
            <a:xfrm>
              <a:off x="4799504" y="3129900"/>
              <a:ext cx="105191" cy="105191"/>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p:cNvSpPr txBox="1"/>
          <p:nvPr/>
        </p:nvSpPr>
        <p:spPr>
          <a:xfrm>
            <a:off x="695046" y="317139"/>
            <a:ext cx="7292897" cy="2862322"/>
          </a:xfrm>
          <a:prstGeom prst="rect">
            <a:avLst/>
          </a:prstGeom>
          <a:noFill/>
        </p:spPr>
        <p:txBody>
          <a:bodyPr wrap="square" rtlCol="0">
            <a:spAutoFit/>
          </a:bodyPr>
          <a:lstStyle/>
          <a:p>
            <a:r>
              <a:rPr lang="en-US" dirty="0">
                <a:latin typeface="+mn-lt"/>
                <a:ea typeface="+mn-ea"/>
                <a:cs typeface="+mn-cs"/>
              </a:rPr>
              <a:t>Notice that when using a computer keyboard, the division line shown on a fraction is often a slanting line instead of a straight, horizontal line: /   It also shows division or a fraction.</a:t>
            </a:r>
          </a:p>
          <a:p>
            <a:endParaRPr lang="en-US" dirty="0">
              <a:latin typeface="+mn-lt"/>
              <a:ea typeface="+mn-ea"/>
              <a:cs typeface="+mn-cs"/>
            </a:endParaRPr>
          </a:p>
          <a:p>
            <a:endParaRPr lang="en-US" dirty="0">
              <a:latin typeface="+mn-lt"/>
              <a:ea typeface="+mn-ea"/>
              <a:cs typeface="+mn-cs"/>
            </a:endParaRPr>
          </a:p>
          <a:p>
            <a:pPr marL="342900" indent="-342900">
              <a:buAutoNum type="arabicPeriod"/>
            </a:pPr>
            <a:r>
              <a:rPr lang="en-US" dirty="0">
                <a:latin typeface="+mn-lt"/>
                <a:ea typeface="+mn-ea"/>
                <a:cs typeface="+mn-cs"/>
              </a:rPr>
              <a:t>Rise: 3; Run: 6     M= 3/6 = 0.5</a:t>
            </a:r>
          </a:p>
          <a:p>
            <a:pPr marL="342900" indent="-342900">
              <a:buFontTx/>
              <a:buAutoNum type="arabicPeriod"/>
            </a:pPr>
            <a:r>
              <a:rPr lang="en-US" dirty="0">
                <a:latin typeface="+mn-lt"/>
                <a:ea typeface="+mn-ea"/>
                <a:cs typeface="+mn-cs"/>
              </a:rPr>
              <a:t>Rise: 7; Run: 7     M= 7/7 = 1 </a:t>
            </a:r>
          </a:p>
          <a:p>
            <a:pPr marL="342900" indent="-342900">
              <a:buFontTx/>
              <a:buAutoNum type="arabicPeriod"/>
            </a:pPr>
            <a:r>
              <a:rPr lang="en-US" dirty="0">
                <a:latin typeface="+mn-lt"/>
                <a:ea typeface="+mn-ea"/>
                <a:cs typeface="+mn-cs"/>
              </a:rPr>
              <a:t>Rise: 3; Run: 5     M= 3/5 =  0.6</a:t>
            </a:r>
          </a:p>
          <a:p>
            <a:pPr marL="342900" indent="-342900">
              <a:buFontTx/>
              <a:buAutoNum type="arabicPeriod"/>
            </a:pPr>
            <a:r>
              <a:rPr lang="en-US" dirty="0">
                <a:latin typeface="+mn-lt"/>
                <a:ea typeface="+mn-ea"/>
                <a:cs typeface="+mn-cs"/>
              </a:rPr>
              <a:t>Rise: 8; Run: 8     M= 8/8 = 1</a:t>
            </a:r>
          </a:p>
          <a:p>
            <a:endParaRPr lang="en-US" dirty="0"/>
          </a:p>
        </p:txBody>
      </p:sp>
      <p:sp>
        <p:nvSpPr>
          <p:cNvPr id="6" name="TextBox 5"/>
          <p:cNvSpPr txBox="1"/>
          <p:nvPr/>
        </p:nvSpPr>
        <p:spPr>
          <a:xfrm>
            <a:off x="109959" y="3471115"/>
            <a:ext cx="5173884" cy="3139321"/>
          </a:xfrm>
          <a:prstGeom prst="rect">
            <a:avLst/>
          </a:prstGeom>
          <a:noFill/>
        </p:spPr>
        <p:txBody>
          <a:bodyPr wrap="square" rtlCol="0">
            <a:spAutoFit/>
          </a:bodyPr>
          <a:lstStyle/>
          <a:p>
            <a:r>
              <a:rPr lang="en-US" dirty="0">
                <a:latin typeface="+mn-lt"/>
                <a:ea typeface="+mn-ea"/>
                <a:cs typeface="+mn-cs"/>
              </a:rPr>
              <a:t>Notice that the measurement of a slope is always shown as a fraction or ratio since the formula is described in terms of </a:t>
            </a:r>
            <a:r>
              <a:rPr lang="en-US" dirty="0" err="1">
                <a:latin typeface="+mn-lt"/>
                <a:ea typeface="+mn-ea"/>
                <a:cs typeface="+mn-cs"/>
              </a:rPr>
              <a:t>rise:run</a:t>
            </a:r>
            <a:r>
              <a:rPr lang="en-US" dirty="0">
                <a:latin typeface="+mn-lt"/>
                <a:ea typeface="+mn-ea"/>
                <a:cs typeface="+mn-cs"/>
              </a:rPr>
              <a:t> or rise to run. </a:t>
            </a:r>
          </a:p>
          <a:p>
            <a:endParaRPr lang="en-US" dirty="0">
              <a:latin typeface="+mn-lt"/>
              <a:ea typeface="+mn-ea"/>
              <a:cs typeface="+mn-cs"/>
            </a:endParaRPr>
          </a:p>
          <a:p>
            <a:r>
              <a:rPr lang="en-US" dirty="0">
                <a:latin typeface="+mn-lt"/>
                <a:ea typeface="+mn-ea"/>
                <a:cs typeface="+mn-cs"/>
              </a:rPr>
              <a:t>Once you have a fraction, you can then turn it into a decimal or a whole number, as we have done above. We divided Rise by Run. We could also express the answer as a percentage, as we will practice later in this unit.</a:t>
            </a:r>
          </a:p>
        </p:txBody>
      </p:sp>
      <p:cxnSp>
        <p:nvCxnSpPr>
          <p:cNvPr id="8" name="Straight Arrow Connector 7"/>
          <p:cNvCxnSpPr/>
          <p:nvPr/>
        </p:nvCxnSpPr>
        <p:spPr>
          <a:xfrm flipV="1">
            <a:off x="2341191" y="2374413"/>
            <a:ext cx="1122849" cy="2584862"/>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1699708" y="2492040"/>
            <a:ext cx="2309593" cy="2758889"/>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2538760" y="1078902"/>
            <a:ext cx="1000506" cy="740702"/>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21080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Which slope is steeper, a 0.5 slope or a 1 slope? Plot those  slopes and click to check your answers. </a:t>
            </a:r>
          </a:p>
        </p:txBody>
      </p:sp>
      <p:pic>
        <p:nvPicPr>
          <p:cNvPr id="3"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1368146" y="2015621"/>
            <a:ext cx="3052677" cy="30985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368146" y="1493593"/>
            <a:ext cx="2983509" cy="369332"/>
          </a:xfrm>
          <a:prstGeom prst="rect">
            <a:avLst/>
          </a:prstGeom>
        </p:spPr>
        <p:txBody>
          <a:bodyPr wrap="none">
            <a:spAutoFit/>
          </a:bodyPr>
          <a:lstStyle/>
          <a:p>
            <a:r>
              <a:rPr lang="en-US" dirty="0"/>
              <a:t>Rise: 3; Run: 6     M= 3/6 = 0.5</a:t>
            </a:r>
          </a:p>
        </p:txBody>
      </p:sp>
      <p:sp>
        <p:nvSpPr>
          <p:cNvPr id="5" name="Rectangle 4"/>
          <p:cNvSpPr/>
          <p:nvPr/>
        </p:nvSpPr>
        <p:spPr>
          <a:xfrm>
            <a:off x="5457088" y="1493593"/>
            <a:ext cx="2808782" cy="369332"/>
          </a:xfrm>
          <a:prstGeom prst="rect">
            <a:avLst/>
          </a:prstGeom>
        </p:spPr>
        <p:txBody>
          <a:bodyPr wrap="none">
            <a:spAutoFit/>
          </a:bodyPr>
          <a:lstStyle/>
          <a:p>
            <a:r>
              <a:rPr lang="en-US" dirty="0"/>
              <a:t>Rise: 8; Run: 8     M= 8/8 = 1</a:t>
            </a:r>
          </a:p>
        </p:txBody>
      </p:sp>
      <p:pic>
        <p:nvPicPr>
          <p:cNvPr id="6"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5213193" y="2015621"/>
            <a:ext cx="3052677" cy="3098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38579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67259" y="4729981"/>
            <a:ext cx="8177529" cy="838831"/>
          </a:xfrm>
        </p:spPr>
        <p:txBody>
          <a:bodyPr/>
          <a:lstStyle/>
          <a:p>
            <a:pPr marL="0" indent="0">
              <a:buNone/>
            </a:pPr>
            <a:r>
              <a:rPr lang="en-US" dirty="0"/>
              <a:t>As you can see, a slope of 1 is steeper than one of 0.5 when you lay one on top of the other.</a:t>
            </a:r>
          </a:p>
        </p:txBody>
      </p:sp>
      <p:grpSp>
        <p:nvGrpSpPr>
          <p:cNvPr id="51" name="Group 50"/>
          <p:cNvGrpSpPr/>
          <p:nvPr/>
        </p:nvGrpSpPr>
        <p:grpSpPr>
          <a:xfrm>
            <a:off x="519098" y="916150"/>
            <a:ext cx="3052677" cy="3431042"/>
            <a:chOff x="1472526" y="282869"/>
            <a:chExt cx="3052677" cy="3431042"/>
          </a:xfrm>
        </p:grpSpPr>
        <p:sp>
          <p:nvSpPr>
            <p:cNvPr id="4" name="Rectangle 3"/>
            <p:cNvSpPr/>
            <p:nvPr/>
          </p:nvSpPr>
          <p:spPr>
            <a:xfrm>
              <a:off x="1472526" y="282869"/>
              <a:ext cx="2983509" cy="369332"/>
            </a:xfrm>
            <a:prstGeom prst="rect">
              <a:avLst/>
            </a:prstGeom>
          </p:spPr>
          <p:txBody>
            <a:bodyPr wrap="none">
              <a:spAutoFit/>
            </a:bodyPr>
            <a:lstStyle/>
            <a:p>
              <a:r>
                <a:rPr lang="en-US" dirty="0"/>
                <a:t>Rise: 3; Run: 6     M= 3/6 = 0.5</a:t>
              </a:r>
            </a:p>
          </p:txBody>
        </p:sp>
        <p:grpSp>
          <p:nvGrpSpPr>
            <p:cNvPr id="48" name="Group 47"/>
            <p:cNvGrpSpPr/>
            <p:nvPr/>
          </p:nvGrpSpPr>
          <p:grpSpPr>
            <a:xfrm>
              <a:off x="1472526" y="615330"/>
              <a:ext cx="3052677" cy="3098581"/>
              <a:chOff x="1472527" y="1416378"/>
              <a:chExt cx="3052677" cy="3098581"/>
            </a:xfrm>
          </p:grpSpPr>
          <p:pic>
            <p:nvPicPr>
              <p:cNvPr id="3"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1472527" y="1416378"/>
                <a:ext cx="3052677" cy="3098581"/>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Arrow Connector 7"/>
              <p:cNvCxnSpPr/>
              <p:nvPr/>
            </p:nvCxnSpPr>
            <p:spPr>
              <a:xfrm>
                <a:off x="2981396" y="3047202"/>
                <a:ext cx="11151" cy="223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3762614" y="2819905"/>
                <a:ext cx="78058" cy="78058"/>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3769126" y="2435738"/>
                <a:ext cx="78058" cy="78058"/>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7" name="Group 46"/>
              <p:cNvGrpSpPr/>
              <p:nvPr/>
            </p:nvGrpSpPr>
            <p:grpSpPr>
              <a:xfrm>
                <a:off x="2964281" y="2344679"/>
                <a:ext cx="1121085" cy="557194"/>
                <a:chOff x="2964281" y="2344679"/>
                <a:chExt cx="1121085" cy="557194"/>
              </a:xfrm>
            </p:grpSpPr>
            <p:cxnSp>
              <p:nvCxnSpPr>
                <p:cNvPr id="12" name="Straight Arrow Connector 11"/>
                <p:cNvCxnSpPr/>
                <p:nvPr/>
              </p:nvCxnSpPr>
              <p:spPr>
                <a:xfrm flipV="1">
                  <a:off x="2964281" y="2344679"/>
                  <a:ext cx="1121085" cy="557194"/>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057939" y="2855556"/>
                  <a:ext cx="900744" cy="21459"/>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0" name="Straight Arrow Connector 19"/>
              <p:cNvCxnSpPr/>
              <p:nvPr/>
            </p:nvCxnSpPr>
            <p:spPr>
              <a:xfrm>
                <a:off x="3133796" y="3199602"/>
                <a:ext cx="11151" cy="223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sp>
        <p:nvSpPr>
          <p:cNvPr id="5" name="Rectangle 4"/>
          <p:cNvSpPr/>
          <p:nvPr/>
        </p:nvSpPr>
        <p:spPr>
          <a:xfrm>
            <a:off x="6424945" y="806474"/>
            <a:ext cx="2808782" cy="369332"/>
          </a:xfrm>
          <a:prstGeom prst="rect">
            <a:avLst/>
          </a:prstGeom>
        </p:spPr>
        <p:txBody>
          <a:bodyPr wrap="none">
            <a:spAutoFit/>
          </a:bodyPr>
          <a:lstStyle/>
          <a:p>
            <a:r>
              <a:rPr lang="en-US" dirty="0"/>
              <a:t>Rise: 8; Run: 8     M= 8/8 = 1</a:t>
            </a:r>
          </a:p>
        </p:txBody>
      </p:sp>
      <p:cxnSp>
        <p:nvCxnSpPr>
          <p:cNvPr id="11" name="Straight Arrow Connector 10"/>
          <p:cNvCxnSpPr>
            <a:endCxn id="10" idx="7"/>
          </p:cNvCxnSpPr>
          <p:nvPr/>
        </p:nvCxnSpPr>
        <p:spPr>
          <a:xfrm flipV="1">
            <a:off x="2875668" y="2279402"/>
            <a:ext cx="6656" cy="411766"/>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6181050" y="1138935"/>
            <a:ext cx="3052677" cy="3098581"/>
            <a:chOff x="6181050" y="1138935"/>
            <a:chExt cx="3052677" cy="3098581"/>
          </a:xfrm>
        </p:grpSpPr>
        <p:pic>
          <p:nvPicPr>
            <p:cNvPr id="6"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6181050" y="1138935"/>
              <a:ext cx="3052677" cy="3098581"/>
            </a:xfrm>
            <a:prstGeom prst="rect">
              <a:avLst/>
            </a:prstGeom>
            <a:noFill/>
            <a:extLst>
              <a:ext uri="{909E8E84-426E-40DD-AFC4-6F175D3DCCD1}">
                <a14:hiddenFill xmlns:a14="http://schemas.microsoft.com/office/drawing/2010/main">
                  <a:solidFill>
                    <a:srgbClr val="FFFFFF"/>
                  </a:solidFill>
                </a14:hiddenFill>
              </a:ext>
            </a:extLst>
          </p:spPr>
        </p:pic>
        <p:sp>
          <p:nvSpPr>
            <p:cNvPr id="21" name="Oval 20"/>
            <p:cNvSpPr/>
            <p:nvPr/>
          </p:nvSpPr>
          <p:spPr>
            <a:xfrm>
              <a:off x="8748324" y="2555049"/>
              <a:ext cx="78058" cy="78058"/>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8732651" y="1497347"/>
              <a:ext cx="78058" cy="78058"/>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Arrow Connector 33"/>
            <p:cNvCxnSpPr/>
            <p:nvPr/>
          </p:nvCxnSpPr>
          <p:spPr>
            <a:xfrm flipV="1">
              <a:off x="7724858" y="1366008"/>
              <a:ext cx="1233591" cy="1193181"/>
            </a:xfrm>
            <a:prstGeom prst="straightConnector1">
              <a:avLst/>
            </a:prstGeom>
            <a:ln w="381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7696237" y="2569974"/>
              <a:ext cx="1262212" cy="0"/>
            </a:xfrm>
            <a:prstGeom prst="straightConnector1">
              <a:avLst/>
            </a:prstGeom>
            <a:ln w="381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21" idx="5"/>
            </p:cNvCxnSpPr>
            <p:nvPr/>
          </p:nvCxnSpPr>
          <p:spPr>
            <a:xfrm flipH="1" flipV="1">
              <a:off x="8799278" y="1497347"/>
              <a:ext cx="15673" cy="1124329"/>
            </a:xfrm>
            <a:prstGeom prst="straightConnector1">
              <a:avLst/>
            </a:prstGeom>
            <a:ln w="381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
        <p:nvSpPr>
          <p:cNvPr id="7" name="Oval 6"/>
          <p:cNvSpPr/>
          <p:nvPr/>
        </p:nvSpPr>
        <p:spPr>
          <a:xfrm>
            <a:off x="3051979" y="916150"/>
            <a:ext cx="392928" cy="39188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8850223" y="783920"/>
            <a:ext cx="392928" cy="391886"/>
          </a:xfrm>
          <a:prstGeom prst="ellipse">
            <a:avLst/>
          </a:prstGeom>
          <a:no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p:cNvGrpSpPr/>
          <p:nvPr/>
        </p:nvGrpSpPr>
        <p:grpSpPr>
          <a:xfrm>
            <a:off x="4071804" y="2086168"/>
            <a:ext cx="1472193" cy="1288055"/>
            <a:chOff x="4071804" y="2086168"/>
            <a:chExt cx="1472193" cy="1288055"/>
          </a:xfrm>
        </p:grpSpPr>
        <p:grpSp>
          <p:nvGrpSpPr>
            <p:cNvPr id="50" name="Group 49"/>
            <p:cNvGrpSpPr/>
            <p:nvPr/>
          </p:nvGrpSpPr>
          <p:grpSpPr>
            <a:xfrm>
              <a:off x="4071804" y="2086168"/>
              <a:ext cx="1472193" cy="1288055"/>
              <a:chOff x="4131249" y="4875328"/>
              <a:chExt cx="1472193" cy="1288055"/>
            </a:xfrm>
          </p:grpSpPr>
          <p:grpSp>
            <p:nvGrpSpPr>
              <p:cNvPr id="41" name="Group 40"/>
              <p:cNvGrpSpPr/>
              <p:nvPr/>
            </p:nvGrpSpPr>
            <p:grpSpPr>
              <a:xfrm>
                <a:off x="4139458" y="4948039"/>
                <a:ext cx="1262212" cy="1203966"/>
                <a:chOff x="6710910" y="2252546"/>
                <a:chExt cx="1262212" cy="1203966"/>
              </a:xfrm>
            </p:grpSpPr>
            <p:cxnSp>
              <p:nvCxnSpPr>
                <p:cNvPr id="42" name="Straight Arrow Connector 41"/>
                <p:cNvCxnSpPr/>
                <p:nvPr/>
              </p:nvCxnSpPr>
              <p:spPr>
                <a:xfrm flipV="1">
                  <a:off x="6739531" y="2252546"/>
                  <a:ext cx="1233591" cy="1193181"/>
                </a:xfrm>
                <a:prstGeom prst="straightConnector1">
                  <a:avLst/>
                </a:prstGeom>
                <a:ln w="38100">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6710910" y="3456512"/>
                  <a:ext cx="1262212" cy="0"/>
                </a:xfrm>
                <a:prstGeom prst="straightConnector1">
                  <a:avLst/>
                </a:prstGeom>
                <a:ln w="38100">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4131249" y="5606189"/>
                <a:ext cx="1121085" cy="557194"/>
                <a:chOff x="4122234" y="5460382"/>
                <a:chExt cx="1121085" cy="557194"/>
              </a:xfrm>
            </p:grpSpPr>
            <p:cxnSp>
              <p:nvCxnSpPr>
                <p:cNvPr id="30" name="Straight Arrow Connector 29"/>
                <p:cNvCxnSpPr/>
                <p:nvPr/>
              </p:nvCxnSpPr>
              <p:spPr>
                <a:xfrm flipV="1">
                  <a:off x="4122234" y="5460382"/>
                  <a:ext cx="1121085" cy="557194"/>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4173538" y="6006425"/>
                  <a:ext cx="813936" cy="1"/>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5197267" y="5481144"/>
                <a:ext cx="364202" cy="261610"/>
              </a:xfrm>
              <a:prstGeom prst="rect">
                <a:avLst/>
              </a:prstGeom>
              <a:noFill/>
            </p:spPr>
            <p:txBody>
              <a:bodyPr wrap="none" rtlCol="0">
                <a:spAutoFit/>
              </a:bodyPr>
              <a:lstStyle/>
              <a:p>
                <a:r>
                  <a:rPr lang="en-US" sz="1100" dirty="0"/>
                  <a:t>0.5</a:t>
                </a:r>
              </a:p>
            </p:txBody>
          </p:sp>
          <p:sp>
            <p:nvSpPr>
              <p:cNvPr id="40" name="TextBox 39"/>
              <p:cNvSpPr txBox="1"/>
              <p:nvPr/>
            </p:nvSpPr>
            <p:spPr>
              <a:xfrm>
                <a:off x="5346640" y="4875328"/>
                <a:ext cx="256802" cy="261610"/>
              </a:xfrm>
              <a:prstGeom prst="rect">
                <a:avLst/>
              </a:prstGeom>
              <a:noFill/>
            </p:spPr>
            <p:txBody>
              <a:bodyPr wrap="none" rtlCol="0">
                <a:spAutoFit/>
              </a:bodyPr>
              <a:lstStyle/>
              <a:p>
                <a:r>
                  <a:rPr lang="en-US" sz="1100" dirty="0"/>
                  <a:t>1</a:t>
                </a:r>
              </a:p>
            </p:txBody>
          </p:sp>
        </p:grpSp>
        <p:pic>
          <p:nvPicPr>
            <p:cNvPr id="36"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996397" flipH="1">
              <a:off x="4672385" y="2828808"/>
              <a:ext cx="404568" cy="17975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063543" flipH="1">
              <a:off x="4600067" y="2470553"/>
              <a:ext cx="424997" cy="18883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4469757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endParaRPr lang="en-US" dirty="0"/>
          </a:p>
          <a:p>
            <a:pPr marL="0" indent="0">
              <a:buNone/>
            </a:pPr>
            <a:endParaRPr lang="en-US" dirty="0"/>
          </a:p>
          <a:p>
            <a:pPr marL="0" indent="0">
              <a:buNone/>
            </a:pPr>
            <a:endParaRPr lang="en-US" dirty="0"/>
          </a:p>
          <a:p>
            <a:pPr marL="0" indent="0">
              <a:buNone/>
            </a:pPr>
            <a:r>
              <a:rPr lang="en-US" dirty="0"/>
              <a:t>So far, we have plotted upgrades, with positive numbers. </a:t>
            </a:r>
          </a:p>
          <a:p>
            <a:pPr marL="0" indent="0">
              <a:buNone/>
            </a:pPr>
            <a:r>
              <a:rPr lang="en-US" dirty="0"/>
              <a:t>If a slope is going down (downgrade) it makes sense that the numbers would be negative!</a:t>
            </a:r>
          </a:p>
          <a:p>
            <a:pPr marL="0" indent="0">
              <a:buNone/>
            </a:pPr>
            <a:r>
              <a:rPr lang="en-US" dirty="0"/>
              <a:t>If you have never worked with negative numbers, ask your instructor for resources to help you practice calculating with them. The idea is very logical, so you should be able to pick up those skills very quickly. </a:t>
            </a:r>
          </a:p>
          <a:p>
            <a:pPr marL="0" indent="0">
              <a:buNone/>
            </a:pPr>
            <a:r>
              <a:rPr lang="en-US" dirty="0"/>
              <a:t>Following are two sites that will help you get started.</a:t>
            </a:r>
          </a:p>
          <a:p>
            <a:pPr marL="0" indent="0">
              <a:buNone/>
            </a:pPr>
            <a:r>
              <a:rPr lang="en-US" dirty="0">
                <a:hlinkClick r:id="rId2"/>
              </a:rPr>
              <a:t>http://www.hadley.edu/resources_list_detail.asp?resourceid=9</a:t>
            </a:r>
            <a:endParaRPr lang="en-US" dirty="0"/>
          </a:p>
          <a:p>
            <a:pPr marL="0" indent="0">
              <a:buNone/>
            </a:pPr>
            <a:r>
              <a:rPr lang="en-US" dirty="0">
                <a:hlinkClick r:id="rId3"/>
              </a:rPr>
              <a:t>http://www.cimt.plymouth.ac.uk/projects/mepres/book7/bk7i15/bk7_15i1.htm</a:t>
            </a:r>
            <a:r>
              <a:rPr lang="en-US" dirty="0"/>
              <a:t> </a:t>
            </a:r>
          </a:p>
        </p:txBody>
      </p:sp>
      <p:grpSp>
        <p:nvGrpSpPr>
          <p:cNvPr id="8" name="Group 7"/>
          <p:cNvGrpSpPr/>
          <p:nvPr/>
        </p:nvGrpSpPr>
        <p:grpSpPr>
          <a:xfrm>
            <a:off x="4259483" y="336837"/>
            <a:ext cx="1388256" cy="1409132"/>
            <a:chOff x="4259483" y="336837"/>
            <a:chExt cx="1388256" cy="1409132"/>
          </a:xfrm>
        </p:grpSpPr>
        <p:pic>
          <p:nvPicPr>
            <p:cNvPr id="3" name="Picture 8" descr="http://algebranotes.info/wp-content/uploads/2013/02/Cartesian_graph_paper.jpg"/>
            <p:cNvPicPr>
              <a:picLocks noChangeAspect="1" noChangeArrowheads="1"/>
            </p:cNvPicPr>
            <p:nvPr/>
          </p:nvPicPr>
          <p:blipFill rotWithShape="1">
            <a:blip r:embed="rId4">
              <a:extLst>
                <a:ext uri="{28A0092B-C50C-407E-A947-70E740481C1C}">
                  <a14:useLocalDpi xmlns:a14="http://schemas.microsoft.com/office/drawing/2010/main" val="0"/>
                </a:ext>
              </a:extLst>
            </a:blip>
            <a:srcRect l="54263" t="59937" r="2407" b="6098"/>
            <a:stretch/>
          </p:blipFill>
          <p:spPr bwMode="auto">
            <a:xfrm>
              <a:off x="4259483" y="336837"/>
              <a:ext cx="1388256" cy="1409132"/>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a:off x="4467828" y="574876"/>
              <a:ext cx="960698" cy="848810"/>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240011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319144"/>
            <a:ext cx="8177529" cy="5524500"/>
          </a:xfrm>
        </p:spPr>
        <p:txBody>
          <a:bodyPr/>
          <a:lstStyle/>
          <a:p>
            <a:pPr marL="0" indent="0">
              <a:buNone/>
            </a:pPr>
            <a:r>
              <a:rPr lang="en-US" dirty="0"/>
              <a:t>In the graph below, you can see that the line is going down. Remember that if you write you name and it goes down, it’s a downgrade.</a:t>
            </a:r>
          </a:p>
          <a:p>
            <a:pPr marL="0" indent="0">
              <a:buNone/>
            </a:pPr>
            <a:endParaRPr lang="en-US" dirty="0"/>
          </a:p>
          <a:p>
            <a:pPr marL="0" indent="0">
              <a:buNone/>
            </a:pPr>
            <a:endParaRPr lang="en-US" dirty="0"/>
          </a:p>
          <a:p>
            <a:pPr marL="0" indent="0">
              <a:buNone/>
            </a:pPr>
            <a:endParaRPr lang="en-US" dirty="0"/>
          </a:p>
          <a:p>
            <a:pPr marL="0" indent="0">
              <a:buNone/>
            </a:pPr>
            <a:r>
              <a:rPr lang="en-US" dirty="0"/>
              <a:t>Let’s measure the pitch of a slope along that downgrade. The rise is up four spaces (in green). It is positive. The run, however, goes to the </a:t>
            </a:r>
            <a:r>
              <a:rPr lang="en-US" i="1" dirty="0">
                <a:solidFill>
                  <a:srgbClr val="FFFF00"/>
                </a:solidFill>
              </a:rPr>
              <a:t>left</a:t>
            </a:r>
            <a:r>
              <a:rPr lang="en-US" dirty="0"/>
              <a:t> four spaces. That means that the run is negative (-4). The slope pitch is -1. Four divided by minus four is -1.</a:t>
            </a:r>
          </a:p>
          <a:p>
            <a:endParaRPr lang="en-US" dirty="0"/>
          </a:p>
          <a:p>
            <a:endParaRPr lang="en-US" dirty="0"/>
          </a:p>
          <a:p>
            <a:endParaRPr lang="en-US" dirty="0"/>
          </a:p>
          <a:p>
            <a:endParaRPr lang="en-US" dirty="0"/>
          </a:p>
          <a:p>
            <a:endParaRPr lang="en-US" dirty="0"/>
          </a:p>
          <a:p>
            <a:pPr marL="0" indent="0">
              <a:buNone/>
            </a:pPr>
            <a:endParaRPr lang="en-US" dirty="0"/>
          </a:p>
        </p:txBody>
      </p:sp>
      <p:grpSp>
        <p:nvGrpSpPr>
          <p:cNvPr id="21" name="Group 20"/>
          <p:cNvGrpSpPr/>
          <p:nvPr/>
        </p:nvGrpSpPr>
        <p:grpSpPr>
          <a:xfrm>
            <a:off x="4036629" y="1127234"/>
            <a:ext cx="1683690" cy="1390055"/>
            <a:chOff x="4017863" y="1374660"/>
            <a:chExt cx="4297797" cy="4362425"/>
          </a:xfrm>
        </p:grpSpPr>
        <p:pic>
          <p:nvPicPr>
            <p:cNvPr id="4"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4017863" y="1374660"/>
              <a:ext cx="4297797" cy="436242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a:off x="5432612" y="2054711"/>
              <a:ext cx="2183802" cy="2011680"/>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27" name="Group 26"/>
          <p:cNvGrpSpPr/>
          <p:nvPr/>
        </p:nvGrpSpPr>
        <p:grpSpPr>
          <a:xfrm>
            <a:off x="3658677" y="4131613"/>
            <a:ext cx="3384872" cy="2492060"/>
            <a:chOff x="3455708" y="3529775"/>
            <a:chExt cx="3384872" cy="2492060"/>
          </a:xfrm>
        </p:grpSpPr>
        <p:sp>
          <p:nvSpPr>
            <p:cNvPr id="9" name="Oval 8"/>
            <p:cNvSpPr/>
            <p:nvPr/>
          </p:nvSpPr>
          <p:spPr>
            <a:xfrm>
              <a:off x="4155236" y="4142546"/>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2"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3455708" y="3574655"/>
              <a:ext cx="2410926" cy="2447180"/>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p:cNvCxnSpPr/>
            <p:nvPr/>
          </p:nvCxnSpPr>
          <p:spPr>
            <a:xfrm>
              <a:off x="3903007" y="3529775"/>
              <a:ext cx="2233575" cy="2228603"/>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639822" y="4261374"/>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p:cNvSpPr/>
            <p:nvPr/>
          </p:nvSpPr>
          <p:spPr>
            <a:xfrm>
              <a:off x="5099125" y="4691037"/>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23" name="Straight Arrow Connector 22"/>
            <p:cNvCxnSpPr/>
            <p:nvPr/>
          </p:nvCxnSpPr>
          <p:spPr>
            <a:xfrm flipV="1">
              <a:off x="5099125" y="4288759"/>
              <a:ext cx="21515" cy="433848"/>
            </a:xfrm>
            <a:prstGeom prst="straightConnector1">
              <a:avLst/>
            </a:prstGeom>
            <a:ln w="38100">
              <a:solidFill>
                <a:srgbClr val="00B05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a:off x="4658061" y="4288759"/>
              <a:ext cx="462579" cy="0"/>
            </a:xfrm>
            <a:prstGeom prst="straightConnector1">
              <a:avLst/>
            </a:prstGeom>
            <a:ln w="38100">
              <a:solidFill>
                <a:srgbClr val="000093">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5984255" y="4182517"/>
              <a:ext cx="856325" cy="646331"/>
            </a:xfrm>
            <a:prstGeom prst="rect">
              <a:avLst/>
            </a:prstGeom>
            <a:noFill/>
          </p:spPr>
          <p:txBody>
            <a:bodyPr wrap="none" rtlCol="0">
              <a:spAutoFit/>
            </a:bodyPr>
            <a:lstStyle/>
            <a:p>
              <a:pPr marL="0" indent="0">
                <a:buNone/>
              </a:pPr>
              <a:r>
                <a:rPr lang="en-US" dirty="0"/>
                <a:t>Rise:  4</a:t>
              </a:r>
            </a:p>
            <a:p>
              <a:pPr marL="0" indent="0">
                <a:buNone/>
              </a:pPr>
              <a:r>
                <a:rPr lang="en-US" dirty="0"/>
                <a:t>Run: -4</a:t>
              </a:r>
            </a:p>
          </p:txBody>
        </p:sp>
      </p:grpSp>
      <p:grpSp>
        <p:nvGrpSpPr>
          <p:cNvPr id="37" name="Group 36"/>
          <p:cNvGrpSpPr/>
          <p:nvPr/>
        </p:nvGrpSpPr>
        <p:grpSpPr>
          <a:xfrm>
            <a:off x="7176546" y="4753752"/>
            <a:ext cx="815627" cy="646331"/>
            <a:chOff x="7208600" y="4731616"/>
            <a:chExt cx="815627" cy="646331"/>
          </a:xfrm>
        </p:grpSpPr>
        <p:grpSp>
          <p:nvGrpSpPr>
            <p:cNvPr id="30" name="Group 29"/>
            <p:cNvGrpSpPr/>
            <p:nvPr/>
          </p:nvGrpSpPr>
          <p:grpSpPr>
            <a:xfrm>
              <a:off x="7208600" y="4731616"/>
              <a:ext cx="815627" cy="646331"/>
              <a:chOff x="7341320" y="311970"/>
              <a:chExt cx="815627" cy="646331"/>
            </a:xfrm>
          </p:grpSpPr>
          <p:sp>
            <p:nvSpPr>
              <p:cNvPr id="28" name="TextBox 27"/>
              <p:cNvSpPr txBox="1"/>
              <p:nvPr/>
            </p:nvSpPr>
            <p:spPr>
              <a:xfrm>
                <a:off x="7341320" y="311970"/>
                <a:ext cx="372218" cy="646331"/>
              </a:xfrm>
              <a:prstGeom prst="rect">
                <a:avLst/>
              </a:prstGeom>
              <a:noFill/>
            </p:spPr>
            <p:txBody>
              <a:bodyPr wrap="none" rtlCol="0">
                <a:spAutoFit/>
              </a:bodyPr>
              <a:lstStyle/>
              <a:p>
                <a:r>
                  <a:rPr lang="en-US" dirty="0"/>
                  <a:t> 4</a:t>
                </a:r>
              </a:p>
              <a:p>
                <a:r>
                  <a:rPr lang="en-US" dirty="0"/>
                  <a:t>-4</a:t>
                </a:r>
              </a:p>
            </p:txBody>
          </p:sp>
          <p:sp>
            <p:nvSpPr>
              <p:cNvPr id="29" name="TextBox 28"/>
              <p:cNvSpPr txBox="1"/>
              <p:nvPr/>
            </p:nvSpPr>
            <p:spPr>
              <a:xfrm>
                <a:off x="7616414" y="419548"/>
                <a:ext cx="540533" cy="369332"/>
              </a:xfrm>
              <a:prstGeom prst="rect">
                <a:avLst/>
              </a:prstGeom>
              <a:noFill/>
            </p:spPr>
            <p:txBody>
              <a:bodyPr wrap="none" rtlCol="0">
                <a:spAutoFit/>
              </a:bodyPr>
              <a:lstStyle/>
              <a:p>
                <a:r>
                  <a:rPr lang="en-US" dirty="0"/>
                  <a:t>= -1</a:t>
                </a:r>
              </a:p>
            </p:txBody>
          </p:sp>
        </p:grpSp>
        <p:cxnSp>
          <p:nvCxnSpPr>
            <p:cNvPr id="34" name="Straight Connector 33"/>
            <p:cNvCxnSpPr/>
            <p:nvPr/>
          </p:nvCxnSpPr>
          <p:spPr>
            <a:xfrm flipV="1">
              <a:off x="7272168" y="5065540"/>
              <a:ext cx="294662" cy="1311"/>
            </a:xfrm>
            <a:prstGeom prst="line">
              <a:avLst/>
            </a:prstGeom>
            <a:ln w="19050">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629577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1713251" y="1812025"/>
            <a:ext cx="2410926" cy="3093511"/>
            <a:chOff x="940582" y="1747579"/>
            <a:chExt cx="2410926" cy="3093511"/>
          </a:xfrm>
        </p:grpSpPr>
        <p:pic>
          <p:nvPicPr>
            <p:cNvPr id="5"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940582" y="1747579"/>
              <a:ext cx="2410926" cy="244718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774656" y="4194759"/>
              <a:ext cx="856325" cy="646331"/>
            </a:xfrm>
            <a:prstGeom prst="rect">
              <a:avLst/>
            </a:prstGeom>
            <a:noFill/>
          </p:spPr>
          <p:txBody>
            <a:bodyPr wrap="none" rtlCol="0">
              <a:spAutoFit/>
            </a:bodyPr>
            <a:lstStyle/>
            <a:p>
              <a:pPr marL="0" indent="0">
                <a:buNone/>
              </a:pPr>
              <a:r>
                <a:rPr lang="en-US" dirty="0"/>
                <a:t>Rise:  4</a:t>
              </a:r>
            </a:p>
            <a:p>
              <a:pPr marL="0" indent="0">
                <a:buNone/>
              </a:pPr>
              <a:r>
                <a:rPr lang="en-US" dirty="0"/>
                <a:t>Run: -4</a:t>
              </a:r>
            </a:p>
          </p:txBody>
        </p:sp>
      </p:grpSp>
      <p:sp>
        <p:nvSpPr>
          <p:cNvPr id="6" name="Content Placeholder 5"/>
          <p:cNvSpPr>
            <a:spLocks noGrp="1"/>
          </p:cNvSpPr>
          <p:nvPr>
            <p:ph idx="1"/>
          </p:nvPr>
        </p:nvSpPr>
        <p:spPr/>
        <p:txBody>
          <a:bodyPr>
            <a:normAutofit/>
          </a:bodyPr>
          <a:lstStyle/>
          <a:p>
            <a:pPr marL="0" indent="0">
              <a:buNone/>
            </a:pPr>
            <a:r>
              <a:rPr lang="en-US" dirty="0"/>
              <a:t>A good rule of thumb to remember </a:t>
            </a:r>
            <a:r>
              <a:rPr lang="en-US" dirty="0">
                <a:solidFill>
                  <a:srgbClr val="FFC000"/>
                </a:solidFill>
              </a:rPr>
              <a:t>– if a line runs to the left or down on a graph, it is negative. If a line runs downhill, it is also negative. </a:t>
            </a: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r>
              <a:rPr lang="en-US" dirty="0">
                <a:solidFill>
                  <a:srgbClr val="FFC000"/>
                </a:solidFill>
              </a:rPr>
              <a:t>What is the ratio of the three slopes shown above?</a:t>
            </a: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p>
          <a:p>
            <a:pPr marL="0" indent="0">
              <a:buNone/>
            </a:pPr>
            <a:endParaRPr lang="en-US" dirty="0">
              <a:solidFill>
                <a:srgbClr val="FFC000"/>
              </a:solidFill>
            </a:endParaRPr>
          </a:p>
        </p:txBody>
      </p:sp>
      <p:sp>
        <p:nvSpPr>
          <p:cNvPr id="4" name="Oval 3"/>
          <p:cNvSpPr/>
          <p:nvPr/>
        </p:nvSpPr>
        <p:spPr>
          <a:xfrm>
            <a:off x="1834265" y="2302401"/>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p:nvSpPr>
        <p:spPr>
          <a:xfrm>
            <a:off x="2318851" y="2421229"/>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 name="Oval 8"/>
          <p:cNvSpPr/>
          <p:nvPr/>
        </p:nvSpPr>
        <p:spPr>
          <a:xfrm>
            <a:off x="2778154" y="2850892"/>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0" name="Straight Arrow Connector 9"/>
          <p:cNvCxnSpPr/>
          <p:nvPr/>
        </p:nvCxnSpPr>
        <p:spPr>
          <a:xfrm flipV="1">
            <a:off x="2778154" y="2448614"/>
            <a:ext cx="21515" cy="433848"/>
          </a:xfrm>
          <a:prstGeom prst="straightConnector1">
            <a:avLst/>
          </a:prstGeom>
          <a:ln w="38100">
            <a:solidFill>
              <a:srgbClr val="00B05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2337090" y="2448614"/>
            <a:ext cx="462579" cy="0"/>
          </a:xfrm>
          <a:prstGeom prst="straightConnector1">
            <a:avLst/>
          </a:prstGeom>
          <a:ln w="38100">
            <a:solidFill>
              <a:srgbClr val="000093">
                <a:alpha val="60000"/>
              </a:srgbClr>
            </a:solidFill>
            <a:tailEnd type="triangle"/>
          </a:ln>
        </p:spPr>
        <p:style>
          <a:lnRef idx="1">
            <a:schemeClr val="accent1"/>
          </a:lnRef>
          <a:fillRef idx="0">
            <a:schemeClr val="accent1"/>
          </a:fillRef>
          <a:effectRef idx="0">
            <a:schemeClr val="accent1"/>
          </a:effectRef>
          <a:fontRef idx="minor">
            <a:schemeClr val="tx1"/>
          </a:fontRef>
        </p:style>
      </p:cxnSp>
      <p:grpSp>
        <p:nvGrpSpPr>
          <p:cNvPr id="36" name="Group 35"/>
          <p:cNvGrpSpPr/>
          <p:nvPr/>
        </p:nvGrpSpPr>
        <p:grpSpPr>
          <a:xfrm>
            <a:off x="5372568" y="1755471"/>
            <a:ext cx="2395402" cy="3112144"/>
            <a:chOff x="5178413" y="1768540"/>
            <a:chExt cx="2395402" cy="3112144"/>
          </a:xfrm>
        </p:grpSpPr>
        <p:pic>
          <p:nvPicPr>
            <p:cNvPr id="13"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5187884" y="1768540"/>
              <a:ext cx="2385931" cy="2421809"/>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a:off x="5329611" y="2139491"/>
              <a:ext cx="1877945" cy="2050858"/>
            </a:xfrm>
            <a:prstGeom prst="straightConnector1">
              <a:avLst/>
            </a:prstGeom>
            <a:ln w="38100">
              <a:solidFill>
                <a:srgbClr val="C00000">
                  <a:alpha val="60000"/>
                </a:srgbClr>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6034738" y="2865911"/>
              <a:ext cx="76164" cy="76164"/>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608404" y="2451486"/>
              <a:ext cx="76164" cy="76164"/>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6779541" y="3524415"/>
              <a:ext cx="76164" cy="76164"/>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6727790" y="2878410"/>
              <a:ext cx="76164" cy="76164"/>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Arrow Connector 20"/>
            <p:cNvCxnSpPr/>
            <p:nvPr/>
          </p:nvCxnSpPr>
          <p:spPr>
            <a:xfrm flipH="1" flipV="1">
              <a:off x="5608404" y="2893342"/>
              <a:ext cx="464416" cy="25583"/>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631136" y="2282697"/>
              <a:ext cx="15350" cy="640368"/>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5178413" y="4234353"/>
              <a:ext cx="856325" cy="646331"/>
            </a:xfrm>
            <a:prstGeom prst="rect">
              <a:avLst/>
            </a:prstGeom>
            <a:noFill/>
          </p:spPr>
          <p:txBody>
            <a:bodyPr wrap="none" rtlCol="0">
              <a:spAutoFit/>
            </a:bodyPr>
            <a:lstStyle/>
            <a:p>
              <a:pPr marL="0" indent="0">
                <a:buNone/>
              </a:pPr>
              <a:r>
                <a:rPr lang="en-US" dirty="0"/>
                <a:t>Rise:  4</a:t>
              </a:r>
            </a:p>
            <a:p>
              <a:pPr marL="0" indent="0">
                <a:buNone/>
              </a:pPr>
              <a:r>
                <a:rPr lang="en-US" dirty="0"/>
                <a:t>Run: -4</a:t>
              </a:r>
            </a:p>
          </p:txBody>
        </p:sp>
        <p:cxnSp>
          <p:nvCxnSpPr>
            <p:cNvPr id="26" name="Straight Arrow Connector 25"/>
            <p:cNvCxnSpPr>
              <a:endCxn id="19" idx="5"/>
            </p:cNvCxnSpPr>
            <p:nvPr/>
          </p:nvCxnSpPr>
          <p:spPr>
            <a:xfrm>
              <a:off x="6380849" y="2942075"/>
              <a:ext cx="411951" cy="1345"/>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6780804" y="2975903"/>
              <a:ext cx="0" cy="640756"/>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6110902" y="2602881"/>
              <a:ext cx="980907" cy="1388559"/>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6601355" y="4220219"/>
              <a:ext cx="891591" cy="646331"/>
            </a:xfrm>
            <a:prstGeom prst="rect">
              <a:avLst/>
            </a:prstGeom>
            <a:noFill/>
          </p:spPr>
          <p:txBody>
            <a:bodyPr wrap="none" rtlCol="0">
              <a:spAutoFit/>
            </a:bodyPr>
            <a:lstStyle/>
            <a:p>
              <a:pPr marL="0" indent="0">
                <a:buNone/>
              </a:pPr>
              <a:r>
                <a:rPr lang="en-US" dirty="0"/>
                <a:t>Rise: -6</a:t>
              </a:r>
            </a:p>
            <a:p>
              <a:pPr marL="0" indent="0">
                <a:buNone/>
              </a:pPr>
              <a:r>
                <a:rPr lang="en-US" dirty="0"/>
                <a:t>Run:  4</a:t>
              </a:r>
            </a:p>
          </p:txBody>
        </p:sp>
      </p:grpSp>
      <p:sp>
        <p:nvSpPr>
          <p:cNvPr id="2" name="TextBox 1"/>
          <p:cNvSpPr txBox="1"/>
          <p:nvPr/>
        </p:nvSpPr>
        <p:spPr>
          <a:xfrm>
            <a:off x="2133657" y="4393306"/>
            <a:ext cx="301686" cy="369332"/>
          </a:xfrm>
          <a:prstGeom prst="rect">
            <a:avLst/>
          </a:prstGeom>
          <a:noFill/>
        </p:spPr>
        <p:txBody>
          <a:bodyPr wrap="none" rtlCol="0">
            <a:spAutoFit/>
          </a:bodyPr>
          <a:lstStyle/>
          <a:p>
            <a:r>
              <a:rPr lang="en-US" dirty="0"/>
              <a:t>1</a:t>
            </a:r>
          </a:p>
        </p:txBody>
      </p:sp>
      <p:sp>
        <p:nvSpPr>
          <p:cNvPr id="27" name="TextBox 26"/>
          <p:cNvSpPr txBox="1"/>
          <p:nvPr/>
        </p:nvSpPr>
        <p:spPr>
          <a:xfrm>
            <a:off x="4993550" y="4345649"/>
            <a:ext cx="301686" cy="369332"/>
          </a:xfrm>
          <a:prstGeom prst="rect">
            <a:avLst/>
          </a:prstGeom>
          <a:noFill/>
        </p:spPr>
        <p:txBody>
          <a:bodyPr wrap="none" rtlCol="0">
            <a:spAutoFit/>
          </a:bodyPr>
          <a:lstStyle/>
          <a:p>
            <a:r>
              <a:rPr lang="en-US" dirty="0"/>
              <a:t>2</a:t>
            </a:r>
          </a:p>
        </p:txBody>
      </p:sp>
      <p:sp>
        <p:nvSpPr>
          <p:cNvPr id="29" name="TextBox 28"/>
          <p:cNvSpPr txBox="1"/>
          <p:nvPr/>
        </p:nvSpPr>
        <p:spPr>
          <a:xfrm>
            <a:off x="6462738" y="4317565"/>
            <a:ext cx="301686" cy="369332"/>
          </a:xfrm>
          <a:prstGeom prst="rect">
            <a:avLst/>
          </a:prstGeom>
          <a:noFill/>
        </p:spPr>
        <p:txBody>
          <a:bodyPr wrap="none" rtlCol="0">
            <a:spAutoFit/>
          </a:bodyPr>
          <a:lstStyle/>
          <a:p>
            <a:r>
              <a:rPr lang="en-US" dirty="0"/>
              <a:t>3</a:t>
            </a:r>
          </a:p>
        </p:txBody>
      </p:sp>
      <p:cxnSp>
        <p:nvCxnSpPr>
          <p:cNvPr id="15" name="Straight Arrow Connector 14"/>
          <p:cNvCxnSpPr/>
          <p:nvPr/>
        </p:nvCxnSpPr>
        <p:spPr>
          <a:xfrm>
            <a:off x="2007310" y="2025570"/>
            <a:ext cx="1497469" cy="1666754"/>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77638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1713251" y="1812025"/>
            <a:ext cx="2410926" cy="3093511"/>
            <a:chOff x="940582" y="1747579"/>
            <a:chExt cx="2410926" cy="3093511"/>
          </a:xfrm>
        </p:grpSpPr>
        <p:pic>
          <p:nvPicPr>
            <p:cNvPr id="5"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940582" y="1747579"/>
              <a:ext cx="2410926" cy="244718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774656" y="4194759"/>
              <a:ext cx="856325" cy="646331"/>
            </a:xfrm>
            <a:prstGeom prst="rect">
              <a:avLst/>
            </a:prstGeom>
            <a:noFill/>
          </p:spPr>
          <p:txBody>
            <a:bodyPr wrap="none" rtlCol="0">
              <a:spAutoFit/>
            </a:bodyPr>
            <a:lstStyle/>
            <a:p>
              <a:pPr marL="0" indent="0">
                <a:buNone/>
              </a:pPr>
              <a:r>
                <a:rPr lang="en-US" dirty="0"/>
                <a:t>Rise:  4</a:t>
              </a:r>
            </a:p>
            <a:p>
              <a:pPr marL="0" indent="0">
                <a:buNone/>
              </a:pPr>
              <a:r>
                <a:rPr lang="en-US" dirty="0"/>
                <a:t>Run: -4</a:t>
              </a:r>
            </a:p>
          </p:txBody>
        </p:sp>
      </p:grpSp>
      <p:sp>
        <p:nvSpPr>
          <p:cNvPr id="6" name="Content Placeholder 5"/>
          <p:cNvSpPr>
            <a:spLocks noGrp="1"/>
          </p:cNvSpPr>
          <p:nvPr>
            <p:ph idx="1"/>
          </p:nvPr>
        </p:nvSpPr>
        <p:spPr/>
        <p:txBody>
          <a:bodyPr>
            <a:normAutofit lnSpcReduction="10000"/>
          </a:bodyPr>
          <a:lstStyle/>
          <a:p>
            <a:pPr marL="0" indent="0">
              <a:buNone/>
            </a:pPr>
            <a:r>
              <a:rPr lang="en-US" dirty="0"/>
              <a:t>A good rule of thumb to remember </a:t>
            </a:r>
            <a:r>
              <a:rPr lang="en-US" dirty="0">
                <a:solidFill>
                  <a:srgbClr val="FFC000"/>
                </a:solidFill>
              </a:rPr>
              <a:t>– if a line runs to the left or down on a graph, it is negative. If a line runs downhill, it is also negative. </a:t>
            </a: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r>
              <a:rPr lang="en-US" dirty="0">
                <a:solidFill>
                  <a:srgbClr val="FFC000"/>
                </a:solidFill>
              </a:rPr>
              <a:t>What is the ratio of the three slopes shown above?</a:t>
            </a:r>
          </a:p>
          <a:p>
            <a:pPr marL="0" indent="0" algn="ctr">
              <a:buNone/>
            </a:pPr>
            <a:r>
              <a:rPr lang="en-US" sz="3200" dirty="0">
                <a:solidFill>
                  <a:schemeClr val="tx1"/>
                </a:solidFill>
              </a:rPr>
              <a:t>1. </a:t>
            </a:r>
            <a:r>
              <a:rPr lang="en-US" sz="3200" dirty="0">
                <a:solidFill>
                  <a:srgbClr val="FFC000"/>
                </a:solidFill>
              </a:rPr>
              <a:t>4:-4			</a:t>
            </a:r>
            <a:r>
              <a:rPr lang="en-US" sz="3200" dirty="0">
                <a:solidFill>
                  <a:schemeClr val="tx1"/>
                </a:solidFill>
              </a:rPr>
              <a:t>2. </a:t>
            </a:r>
            <a:r>
              <a:rPr lang="en-US" sz="3200" dirty="0">
                <a:solidFill>
                  <a:srgbClr val="FFC000"/>
                </a:solidFill>
              </a:rPr>
              <a:t>4:-4			</a:t>
            </a:r>
            <a:r>
              <a:rPr lang="en-US" sz="3200" dirty="0">
                <a:solidFill>
                  <a:schemeClr val="tx1"/>
                </a:solidFill>
              </a:rPr>
              <a:t>3. </a:t>
            </a:r>
            <a:r>
              <a:rPr lang="en-US" sz="3200" dirty="0">
                <a:solidFill>
                  <a:srgbClr val="FFC000"/>
                </a:solidFill>
              </a:rPr>
              <a:t>-6:4</a:t>
            </a: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p>
          <a:p>
            <a:pPr marL="0" indent="0">
              <a:buNone/>
            </a:pPr>
            <a:endParaRPr lang="en-US" dirty="0">
              <a:solidFill>
                <a:srgbClr val="FFC000"/>
              </a:solidFill>
            </a:endParaRPr>
          </a:p>
        </p:txBody>
      </p:sp>
      <p:sp>
        <p:nvSpPr>
          <p:cNvPr id="4" name="Oval 3"/>
          <p:cNvSpPr/>
          <p:nvPr/>
        </p:nvSpPr>
        <p:spPr>
          <a:xfrm>
            <a:off x="1834265" y="2302401"/>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p:nvSpPr>
        <p:spPr>
          <a:xfrm>
            <a:off x="2318851" y="2421229"/>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 name="Oval 8"/>
          <p:cNvSpPr/>
          <p:nvPr/>
        </p:nvSpPr>
        <p:spPr>
          <a:xfrm>
            <a:off x="2778154" y="2850892"/>
            <a:ext cx="38143" cy="3814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0" name="Straight Arrow Connector 9"/>
          <p:cNvCxnSpPr/>
          <p:nvPr/>
        </p:nvCxnSpPr>
        <p:spPr>
          <a:xfrm flipV="1">
            <a:off x="2778154" y="2448614"/>
            <a:ext cx="21515" cy="433848"/>
          </a:xfrm>
          <a:prstGeom prst="straightConnector1">
            <a:avLst/>
          </a:prstGeom>
          <a:ln w="38100">
            <a:solidFill>
              <a:srgbClr val="00B05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2337090" y="2448614"/>
            <a:ext cx="462579" cy="0"/>
          </a:xfrm>
          <a:prstGeom prst="straightConnector1">
            <a:avLst/>
          </a:prstGeom>
          <a:ln w="38100">
            <a:solidFill>
              <a:srgbClr val="000093">
                <a:alpha val="60000"/>
              </a:srgbClr>
            </a:solidFill>
            <a:tailEnd type="triangle"/>
          </a:ln>
        </p:spPr>
        <p:style>
          <a:lnRef idx="1">
            <a:schemeClr val="accent1"/>
          </a:lnRef>
          <a:fillRef idx="0">
            <a:schemeClr val="accent1"/>
          </a:fillRef>
          <a:effectRef idx="0">
            <a:schemeClr val="accent1"/>
          </a:effectRef>
          <a:fontRef idx="minor">
            <a:schemeClr val="tx1"/>
          </a:fontRef>
        </p:style>
      </p:cxnSp>
      <p:grpSp>
        <p:nvGrpSpPr>
          <p:cNvPr id="36" name="Group 35"/>
          <p:cNvGrpSpPr/>
          <p:nvPr/>
        </p:nvGrpSpPr>
        <p:grpSpPr>
          <a:xfrm>
            <a:off x="5372568" y="1755471"/>
            <a:ext cx="2395402" cy="3112144"/>
            <a:chOff x="5178413" y="1768540"/>
            <a:chExt cx="2395402" cy="3112144"/>
          </a:xfrm>
        </p:grpSpPr>
        <p:pic>
          <p:nvPicPr>
            <p:cNvPr id="13" name="Picture 8" descr="http://algebranotes.info/wp-content/uploads/2013/02/Cartesian_graph_paper.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63" t="59937" r="2407" b="6098"/>
            <a:stretch/>
          </p:blipFill>
          <p:spPr bwMode="auto">
            <a:xfrm>
              <a:off x="5187884" y="1768540"/>
              <a:ext cx="2385931" cy="2421809"/>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a:off x="5329611" y="2139491"/>
              <a:ext cx="1877945" cy="2050858"/>
            </a:xfrm>
            <a:prstGeom prst="straightConnector1">
              <a:avLst/>
            </a:prstGeom>
            <a:ln w="38100">
              <a:solidFill>
                <a:srgbClr val="C00000">
                  <a:alpha val="60000"/>
                </a:srgbClr>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6034738" y="2865911"/>
              <a:ext cx="76164" cy="76164"/>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608404" y="2451486"/>
              <a:ext cx="76164" cy="76164"/>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6779541" y="3524415"/>
              <a:ext cx="76164" cy="76164"/>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6727790" y="2878410"/>
              <a:ext cx="76164" cy="76164"/>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Arrow Connector 20"/>
            <p:cNvCxnSpPr/>
            <p:nvPr/>
          </p:nvCxnSpPr>
          <p:spPr>
            <a:xfrm flipH="1" flipV="1">
              <a:off x="5608404" y="2893342"/>
              <a:ext cx="464416" cy="25583"/>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631136" y="2282697"/>
              <a:ext cx="15350" cy="640368"/>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5178413" y="4234353"/>
              <a:ext cx="856325" cy="646331"/>
            </a:xfrm>
            <a:prstGeom prst="rect">
              <a:avLst/>
            </a:prstGeom>
            <a:noFill/>
          </p:spPr>
          <p:txBody>
            <a:bodyPr wrap="none" rtlCol="0">
              <a:spAutoFit/>
            </a:bodyPr>
            <a:lstStyle/>
            <a:p>
              <a:pPr marL="0" indent="0">
                <a:buNone/>
              </a:pPr>
              <a:r>
                <a:rPr lang="en-US" dirty="0"/>
                <a:t>Rise:  4</a:t>
              </a:r>
            </a:p>
            <a:p>
              <a:pPr marL="0" indent="0">
                <a:buNone/>
              </a:pPr>
              <a:r>
                <a:rPr lang="en-US" dirty="0"/>
                <a:t>Run: -4</a:t>
              </a:r>
            </a:p>
          </p:txBody>
        </p:sp>
        <p:cxnSp>
          <p:nvCxnSpPr>
            <p:cNvPr id="26" name="Straight Arrow Connector 25"/>
            <p:cNvCxnSpPr>
              <a:endCxn id="19" idx="5"/>
            </p:cNvCxnSpPr>
            <p:nvPr/>
          </p:nvCxnSpPr>
          <p:spPr>
            <a:xfrm>
              <a:off x="6380849" y="2942075"/>
              <a:ext cx="411951" cy="1345"/>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6780804" y="2975903"/>
              <a:ext cx="0" cy="640756"/>
            </a:xfrm>
            <a:prstGeom prst="straightConnector1">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6110902" y="2602881"/>
              <a:ext cx="980907" cy="1388559"/>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6601355" y="4220219"/>
              <a:ext cx="891591" cy="646331"/>
            </a:xfrm>
            <a:prstGeom prst="rect">
              <a:avLst/>
            </a:prstGeom>
            <a:noFill/>
          </p:spPr>
          <p:txBody>
            <a:bodyPr wrap="none" rtlCol="0">
              <a:spAutoFit/>
            </a:bodyPr>
            <a:lstStyle/>
            <a:p>
              <a:pPr marL="0" indent="0">
                <a:buNone/>
              </a:pPr>
              <a:r>
                <a:rPr lang="en-US" dirty="0"/>
                <a:t>Rise: -6</a:t>
              </a:r>
            </a:p>
            <a:p>
              <a:pPr marL="0" indent="0">
                <a:buNone/>
              </a:pPr>
              <a:r>
                <a:rPr lang="en-US" dirty="0"/>
                <a:t>Run:  4</a:t>
              </a:r>
            </a:p>
          </p:txBody>
        </p:sp>
      </p:grpSp>
      <p:sp>
        <p:nvSpPr>
          <p:cNvPr id="2" name="TextBox 1"/>
          <p:cNvSpPr txBox="1"/>
          <p:nvPr/>
        </p:nvSpPr>
        <p:spPr>
          <a:xfrm>
            <a:off x="2133657" y="4393306"/>
            <a:ext cx="301686" cy="369332"/>
          </a:xfrm>
          <a:prstGeom prst="rect">
            <a:avLst/>
          </a:prstGeom>
          <a:noFill/>
        </p:spPr>
        <p:txBody>
          <a:bodyPr wrap="none" rtlCol="0">
            <a:spAutoFit/>
          </a:bodyPr>
          <a:lstStyle/>
          <a:p>
            <a:r>
              <a:rPr lang="en-US" dirty="0"/>
              <a:t>1</a:t>
            </a:r>
          </a:p>
        </p:txBody>
      </p:sp>
      <p:sp>
        <p:nvSpPr>
          <p:cNvPr id="27" name="TextBox 26"/>
          <p:cNvSpPr txBox="1"/>
          <p:nvPr/>
        </p:nvSpPr>
        <p:spPr>
          <a:xfrm>
            <a:off x="4993550" y="4345649"/>
            <a:ext cx="301686" cy="369332"/>
          </a:xfrm>
          <a:prstGeom prst="rect">
            <a:avLst/>
          </a:prstGeom>
          <a:noFill/>
        </p:spPr>
        <p:txBody>
          <a:bodyPr wrap="none" rtlCol="0">
            <a:spAutoFit/>
          </a:bodyPr>
          <a:lstStyle/>
          <a:p>
            <a:r>
              <a:rPr lang="en-US" dirty="0"/>
              <a:t>2</a:t>
            </a:r>
          </a:p>
        </p:txBody>
      </p:sp>
      <p:sp>
        <p:nvSpPr>
          <p:cNvPr id="29" name="TextBox 28"/>
          <p:cNvSpPr txBox="1"/>
          <p:nvPr/>
        </p:nvSpPr>
        <p:spPr>
          <a:xfrm>
            <a:off x="6462738" y="4317565"/>
            <a:ext cx="301686" cy="369332"/>
          </a:xfrm>
          <a:prstGeom prst="rect">
            <a:avLst/>
          </a:prstGeom>
          <a:noFill/>
        </p:spPr>
        <p:txBody>
          <a:bodyPr wrap="none" rtlCol="0">
            <a:spAutoFit/>
          </a:bodyPr>
          <a:lstStyle/>
          <a:p>
            <a:r>
              <a:rPr lang="en-US" dirty="0"/>
              <a:t>3</a:t>
            </a:r>
          </a:p>
        </p:txBody>
      </p:sp>
      <p:cxnSp>
        <p:nvCxnSpPr>
          <p:cNvPr id="15" name="Straight Arrow Connector 14"/>
          <p:cNvCxnSpPr/>
          <p:nvPr/>
        </p:nvCxnSpPr>
        <p:spPr>
          <a:xfrm>
            <a:off x="2007310" y="2025570"/>
            <a:ext cx="1497469" cy="1666754"/>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49014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81931" y="1258833"/>
            <a:ext cx="8501738" cy="4273193"/>
          </a:xfrm>
        </p:spPr>
        <p:txBody>
          <a:bodyPr>
            <a:normAutofit lnSpcReduction="10000"/>
          </a:bodyPr>
          <a:lstStyle/>
          <a:p>
            <a:pPr marL="0" indent="0">
              <a:buNone/>
            </a:pPr>
            <a:r>
              <a:rPr lang="en-US" dirty="0"/>
              <a:t>So far, you have practiced describing the pitch of a slope as a ratio. </a:t>
            </a:r>
          </a:p>
          <a:p>
            <a:pPr marL="0" indent="0">
              <a:buNone/>
            </a:pPr>
            <a:endParaRPr lang="en-US" dirty="0"/>
          </a:p>
          <a:p>
            <a:pPr marL="0" indent="0">
              <a:buNone/>
            </a:pPr>
            <a:endParaRPr lang="en-US" dirty="0"/>
          </a:p>
          <a:p>
            <a:pPr marL="0" indent="0">
              <a:buNone/>
            </a:pPr>
            <a:r>
              <a:rPr lang="en-US" dirty="0"/>
              <a:t>You will usually see the rise of a slope shown on a road sign as a percentage, or percent.</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How can you interpret the ratio you find as a percent? </a:t>
            </a:r>
          </a:p>
        </p:txBody>
      </p:sp>
      <p:pic>
        <p:nvPicPr>
          <p:cNvPr id="5" name="Picture 16" descr="http://momsrunthistown.files.wordpress.com/2011/05/road-grade-running-shoe-gradient1.pn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800" b="51200" l="0" r="100000"/>
                    </a14:imgEffect>
                  </a14:imgLayer>
                </a14:imgProps>
              </a:ext>
              <a:ext uri="{28A0092B-C50C-407E-A947-70E740481C1C}">
                <a14:useLocalDpi xmlns:a14="http://schemas.microsoft.com/office/drawing/2010/main" val="0"/>
              </a:ext>
            </a:extLst>
          </a:blip>
          <a:srcRect b="49372"/>
          <a:stretch/>
        </p:blipFill>
        <p:spPr bwMode="auto">
          <a:xfrm>
            <a:off x="3533139" y="3274353"/>
            <a:ext cx="1729502" cy="1747611"/>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p:cNvGrpSpPr/>
          <p:nvPr/>
        </p:nvGrpSpPr>
        <p:grpSpPr>
          <a:xfrm>
            <a:off x="3533139" y="1782380"/>
            <a:ext cx="1322069" cy="738664"/>
            <a:chOff x="3102279" y="1782380"/>
            <a:chExt cx="1322069" cy="738664"/>
          </a:xfrm>
        </p:grpSpPr>
        <p:grpSp>
          <p:nvGrpSpPr>
            <p:cNvPr id="6" name="Group 5"/>
            <p:cNvGrpSpPr/>
            <p:nvPr/>
          </p:nvGrpSpPr>
          <p:grpSpPr>
            <a:xfrm>
              <a:off x="3780600" y="1782380"/>
              <a:ext cx="643748" cy="738664"/>
              <a:chOff x="3717007" y="5258007"/>
              <a:chExt cx="643748" cy="738664"/>
            </a:xfrm>
          </p:grpSpPr>
          <p:sp>
            <p:nvSpPr>
              <p:cNvPr id="7" name="TextBox 6"/>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8" name="TextBox 7"/>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9" name="Straight Connector 8"/>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3102279" y="1858254"/>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sp>
        <p:nvSpPr>
          <p:cNvPr id="14" name="Rectangle 13"/>
          <p:cNvSpPr/>
          <p:nvPr/>
        </p:nvSpPr>
        <p:spPr>
          <a:xfrm>
            <a:off x="6779718" y="247500"/>
            <a:ext cx="679994" cy="923330"/>
          </a:xfrm>
          <a:prstGeom prst="rect">
            <a:avLst/>
          </a:prstGeom>
        </p:spPr>
        <p:txBody>
          <a:bodyPr wrap="none">
            <a:spAutoFit/>
          </a:bodyPr>
          <a:lstStyle/>
          <a:p>
            <a:pPr marL="0" indent="0" algn="ctr">
              <a:buNone/>
            </a:pPr>
            <a:r>
              <a:rPr lang="en-US" sz="5400" dirty="0">
                <a:solidFill>
                  <a:srgbClr val="FF0000"/>
                </a:solidFill>
              </a:rPr>
              <a:t>%</a:t>
            </a:r>
          </a:p>
        </p:txBody>
      </p:sp>
      <p:sp>
        <p:nvSpPr>
          <p:cNvPr id="15" name="TextBox 14"/>
          <p:cNvSpPr txBox="1"/>
          <p:nvPr/>
        </p:nvSpPr>
        <p:spPr>
          <a:xfrm>
            <a:off x="544268" y="447555"/>
            <a:ext cx="6253250" cy="523220"/>
          </a:xfrm>
          <a:prstGeom prst="rect">
            <a:avLst/>
          </a:prstGeom>
          <a:noFill/>
        </p:spPr>
        <p:txBody>
          <a:bodyPr wrap="none" rtlCol="0">
            <a:spAutoFit/>
          </a:bodyPr>
          <a:lstStyle/>
          <a:p>
            <a:r>
              <a:rPr lang="en-US" sz="2800" dirty="0">
                <a:solidFill>
                  <a:srgbClr val="FFC000"/>
                </a:solidFill>
              </a:rPr>
              <a:t>5. EXPRESSING GRADIENTS AS A PERCENT</a:t>
            </a:r>
          </a:p>
        </p:txBody>
      </p:sp>
    </p:spTree>
    <p:extLst>
      <p:ext uri="{BB962C8B-B14F-4D97-AF65-F5344CB8AC3E}">
        <p14:creationId xmlns:p14="http://schemas.microsoft.com/office/powerpoint/2010/main" val="37092679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698" y="262891"/>
            <a:ext cx="8501738" cy="5592522"/>
          </a:xfrm>
        </p:spPr>
        <p:txBody>
          <a:bodyPr>
            <a:normAutofit lnSpcReduction="10000"/>
          </a:bodyPr>
          <a:lstStyle/>
          <a:p>
            <a:pPr marL="0" indent="0">
              <a:buNone/>
            </a:pPr>
            <a:r>
              <a:rPr lang="en-US" dirty="0"/>
              <a:t>Slope percentage is calculated in much the same way as the pitch expressed as a ratio. (People use the words percent and percentage in the same way now a days.) We will use the term “percent.”</a:t>
            </a:r>
          </a:p>
          <a:p>
            <a:pPr marL="0" indent="0">
              <a:buNone/>
            </a:pPr>
            <a:r>
              <a:rPr lang="en-US" dirty="0"/>
              <a:t>You have practiced converting the RISE/RUN measurements into decimals or whole numbers.</a:t>
            </a:r>
          </a:p>
          <a:p>
            <a:pPr marL="0" indent="0">
              <a:buNone/>
            </a:pPr>
            <a:r>
              <a:rPr lang="en-US" dirty="0"/>
              <a:t>EXAMPLES: </a:t>
            </a:r>
          </a:p>
          <a:p>
            <a:pPr marL="342900" indent="-342900">
              <a:buFont typeface="Wingdings 3" panose="05040102010807070707" pitchFamily="18" charset="2"/>
              <a:buAutoNum type="arabicPeriod"/>
            </a:pPr>
            <a:r>
              <a:rPr lang="en-US" dirty="0"/>
              <a:t>Rise 7; Run 7 = </a:t>
            </a:r>
            <a:r>
              <a:rPr lang="en-US" dirty="0">
                <a:solidFill>
                  <a:srgbClr val="FFC000"/>
                </a:solidFill>
              </a:rPr>
              <a:t>7/7 or 7:7 or 7 to 7.  7 ÷ 7 = </a:t>
            </a:r>
            <a:r>
              <a:rPr lang="en-US" sz="3200" b="1" dirty="0">
                <a:solidFill>
                  <a:srgbClr val="FFC000"/>
                </a:solidFill>
              </a:rPr>
              <a:t>1</a:t>
            </a:r>
          </a:p>
          <a:p>
            <a:pPr marL="342900" indent="-342900">
              <a:buFont typeface="Wingdings 3" panose="05040102010807070707" pitchFamily="18" charset="2"/>
              <a:buAutoNum type="arabicPeriod"/>
            </a:pPr>
            <a:r>
              <a:rPr lang="en-US" dirty="0"/>
              <a:t>Rise  3; Run 5 = </a:t>
            </a:r>
            <a:r>
              <a:rPr lang="en-US" dirty="0">
                <a:solidFill>
                  <a:srgbClr val="FFC000"/>
                </a:solidFill>
              </a:rPr>
              <a:t>3/5 or 3:5 or 3 to 5.  3 ÷ 5 = </a:t>
            </a:r>
            <a:r>
              <a:rPr lang="en-US" sz="3200" b="1" dirty="0">
                <a:solidFill>
                  <a:srgbClr val="FFC000"/>
                </a:solidFill>
              </a:rPr>
              <a:t>0.6</a:t>
            </a:r>
          </a:p>
          <a:p>
            <a:pPr marL="0" indent="0">
              <a:buNone/>
            </a:pPr>
            <a:r>
              <a:rPr lang="en-US" dirty="0"/>
              <a:t>That is the first step you take. Convert the RISE/RUN measurements into decimals or whole numbers.</a:t>
            </a:r>
          </a:p>
          <a:p>
            <a:pPr marL="0" indent="0">
              <a:buNone/>
            </a:pPr>
            <a:r>
              <a:rPr lang="en-US" dirty="0"/>
              <a:t>The rest is very easy: multiply your answer by 100, and you have the percent amount of pitch on a slope. </a:t>
            </a:r>
          </a:p>
          <a:p>
            <a:pPr marL="0" indent="0">
              <a:buNone/>
            </a:pPr>
            <a:r>
              <a:rPr lang="en-US" dirty="0"/>
              <a:t>  </a:t>
            </a:r>
          </a:p>
        </p:txBody>
      </p:sp>
      <p:pic>
        <p:nvPicPr>
          <p:cNvPr id="11266" name="Picture 2" descr="http://downloads.clipart.com/21350749.png?t=1391441514&amp;h=5f10763de58c91455d928f636a961cd3&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6379" y="4870389"/>
            <a:ext cx="1565911" cy="1739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62083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7951" y="441564"/>
            <a:ext cx="8501738" cy="6218932"/>
          </a:xfrm>
        </p:spPr>
        <p:txBody>
          <a:bodyPr>
            <a:normAutofit/>
          </a:bodyPr>
          <a:lstStyle/>
          <a:p>
            <a:pPr marL="0" indent="0">
              <a:buNone/>
            </a:pPr>
            <a:r>
              <a:rPr lang="en-US" dirty="0"/>
              <a:t>Let’s practice converting ratios to </a:t>
            </a:r>
            <a:r>
              <a:rPr lang="en-US" dirty="0" err="1"/>
              <a:t>percents</a:t>
            </a:r>
            <a:r>
              <a:rPr lang="en-US" dirty="0"/>
              <a:t>.</a:t>
            </a:r>
          </a:p>
          <a:p>
            <a:pPr marL="0" indent="0">
              <a:buNone/>
            </a:pPr>
            <a:r>
              <a:rPr lang="en-US" dirty="0"/>
              <a:t>Suppose you have a 3 mile rise and a 36 mile run (3/36).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grpSp>
        <p:nvGrpSpPr>
          <p:cNvPr id="38" name="Group 37"/>
          <p:cNvGrpSpPr/>
          <p:nvPr/>
        </p:nvGrpSpPr>
        <p:grpSpPr>
          <a:xfrm>
            <a:off x="7880689" y="1672893"/>
            <a:ext cx="697763" cy="605790"/>
            <a:chOff x="7880689" y="1672893"/>
            <a:chExt cx="697763" cy="605790"/>
          </a:xfrm>
        </p:grpSpPr>
        <p:cxnSp>
          <p:nvCxnSpPr>
            <p:cNvPr id="22" name="Straight Arrow Connector 21"/>
            <p:cNvCxnSpPr/>
            <p:nvPr/>
          </p:nvCxnSpPr>
          <p:spPr>
            <a:xfrm flipV="1">
              <a:off x="7880689" y="1672893"/>
              <a:ext cx="0" cy="605790"/>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7986623" y="1791122"/>
              <a:ext cx="591829" cy="369332"/>
            </a:xfrm>
            <a:prstGeom prst="rect">
              <a:avLst/>
            </a:prstGeom>
            <a:noFill/>
          </p:spPr>
          <p:txBody>
            <a:bodyPr wrap="none" rtlCol="0">
              <a:spAutoFit/>
            </a:bodyPr>
            <a:lstStyle/>
            <a:p>
              <a:r>
                <a:rPr lang="en-US" dirty="0"/>
                <a:t>3 mi</a:t>
              </a:r>
            </a:p>
          </p:txBody>
        </p:sp>
      </p:grpSp>
      <p:grpSp>
        <p:nvGrpSpPr>
          <p:cNvPr id="37" name="Group 36"/>
          <p:cNvGrpSpPr/>
          <p:nvPr/>
        </p:nvGrpSpPr>
        <p:grpSpPr>
          <a:xfrm>
            <a:off x="782659" y="2278683"/>
            <a:ext cx="7143750" cy="466367"/>
            <a:chOff x="782659" y="2278683"/>
            <a:chExt cx="7143750" cy="466367"/>
          </a:xfrm>
        </p:grpSpPr>
        <p:cxnSp>
          <p:nvCxnSpPr>
            <p:cNvPr id="19" name="Straight Arrow Connector 18"/>
            <p:cNvCxnSpPr/>
            <p:nvPr/>
          </p:nvCxnSpPr>
          <p:spPr>
            <a:xfrm>
              <a:off x="782659" y="2278683"/>
              <a:ext cx="7143750" cy="0"/>
            </a:xfrm>
            <a:prstGeom prst="straightConnector1">
              <a:avLst/>
            </a:prstGeom>
            <a:ln w="38100">
              <a:solidFill>
                <a:srgbClr val="96FF1C">
                  <a:alpha val="60000"/>
                </a:srgb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354534" y="2375718"/>
              <a:ext cx="708848" cy="369332"/>
            </a:xfrm>
            <a:prstGeom prst="rect">
              <a:avLst/>
            </a:prstGeom>
            <a:noFill/>
          </p:spPr>
          <p:txBody>
            <a:bodyPr wrap="none" rtlCol="0">
              <a:spAutoFit/>
            </a:bodyPr>
            <a:lstStyle/>
            <a:p>
              <a:r>
                <a:rPr lang="en-US" dirty="0"/>
                <a:t>36 mi</a:t>
              </a:r>
            </a:p>
          </p:txBody>
        </p:sp>
      </p:grpSp>
      <p:grpSp>
        <p:nvGrpSpPr>
          <p:cNvPr id="39" name="Group 38"/>
          <p:cNvGrpSpPr/>
          <p:nvPr/>
        </p:nvGrpSpPr>
        <p:grpSpPr>
          <a:xfrm>
            <a:off x="3332318" y="2904699"/>
            <a:ext cx="3179564" cy="830997"/>
            <a:chOff x="3395979" y="3486124"/>
            <a:chExt cx="3179564" cy="830997"/>
          </a:xfrm>
        </p:grpSpPr>
        <p:grpSp>
          <p:nvGrpSpPr>
            <p:cNvPr id="26" name="Group 25"/>
            <p:cNvGrpSpPr/>
            <p:nvPr/>
          </p:nvGrpSpPr>
          <p:grpSpPr>
            <a:xfrm>
              <a:off x="3395979" y="3532291"/>
              <a:ext cx="1322069" cy="738664"/>
              <a:chOff x="3102279" y="1782380"/>
              <a:chExt cx="1322069" cy="738664"/>
            </a:xfrm>
          </p:grpSpPr>
          <p:grpSp>
            <p:nvGrpSpPr>
              <p:cNvPr id="27" name="Group 26"/>
              <p:cNvGrpSpPr/>
              <p:nvPr/>
            </p:nvGrpSpPr>
            <p:grpSpPr>
              <a:xfrm>
                <a:off x="3780600" y="1782380"/>
                <a:ext cx="643748" cy="738664"/>
                <a:chOff x="3717007" y="5258007"/>
                <a:chExt cx="643748" cy="738664"/>
              </a:xfrm>
            </p:grpSpPr>
            <p:sp>
              <p:nvSpPr>
                <p:cNvPr id="29" name="TextBox 28"/>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30" name="TextBox 29"/>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31" name="Straight Connector 30"/>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28" name="TextBox 27"/>
              <p:cNvSpPr txBox="1"/>
              <p:nvPr/>
            </p:nvSpPr>
            <p:spPr>
              <a:xfrm>
                <a:off x="3102279" y="1858254"/>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grpSp>
          <p:nvGrpSpPr>
            <p:cNvPr id="36" name="Group 35"/>
            <p:cNvGrpSpPr/>
            <p:nvPr/>
          </p:nvGrpSpPr>
          <p:grpSpPr>
            <a:xfrm>
              <a:off x="4922100" y="3486124"/>
              <a:ext cx="1653443" cy="830997"/>
              <a:chOff x="2727540" y="3388429"/>
              <a:chExt cx="1653443" cy="830997"/>
            </a:xfrm>
          </p:grpSpPr>
          <p:sp>
            <p:nvSpPr>
              <p:cNvPr id="32" name="TextBox 31"/>
              <p:cNvSpPr txBox="1"/>
              <p:nvPr/>
            </p:nvSpPr>
            <p:spPr>
              <a:xfrm>
                <a:off x="2727540" y="3388429"/>
                <a:ext cx="495649" cy="830997"/>
              </a:xfrm>
              <a:prstGeom prst="rect">
                <a:avLst/>
              </a:prstGeom>
              <a:noFill/>
            </p:spPr>
            <p:txBody>
              <a:bodyPr wrap="none" rtlCol="0">
                <a:spAutoFit/>
              </a:bodyPr>
              <a:lstStyle/>
              <a:p>
                <a:r>
                  <a:rPr lang="en-US" sz="2400" dirty="0"/>
                  <a:t> </a:t>
                </a:r>
                <a:r>
                  <a:rPr lang="en-US" sz="2400" dirty="0">
                    <a:solidFill>
                      <a:srgbClr val="00B0F0"/>
                    </a:solidFill>
                  </a:rPr>
                  <a:t>3</a:t>
                </a:r>
              </a:p>
              <a:p>
                <a:r>
                  <a:rPr lang="en-US" sz="2400" dirty="0">
                    <a:solidFill>
                      <a:srgbClr val="96FF1C"/>
                    </a:solidFill>
                  </a:rPr>
                  <a:t>36</a:t>
                </a:r>
              </a:p>
            </p:txBody>
          </p:sp>
          <p:sp>
            <p:nvSpPr>
              <p:cNvPr id="33" name="TextBox 32"/>
              <p:cNvSpPr txBox="1"/>
              <p:nvPr/>
            </p:nvSpPr>
            <p:spPr>
              <a:xfrm>
                <a:off x="3205661" y="3573095"/>
                <a:ext cx="1175322" cy="461665"/>
              </a:xfrm>
              <a:prstGeom prst="rect">
                <a:avLst/>
              </a:prstGeom>
              <a:noFill/>
            </p:spPr>
            <p:txBody>
              <a:bodyPr wrap="none" rtlCol="0">
                <a:spAutoFit/>
              </a:bodyPr>
              <a:lstStyle/>
              <a:p>
                <a:r>
                  <a:rPr lang="en-US" sz="2400" dirty="0"/>
                  <a:t>= 0.083 </a:t>
                </a:r>
              </a:p>
            </p:txBody>
          </p:sp>
          <p:cxnSp>
            <p:nvCxnSpPr>
              <p:cNvPr id="35" name="Straight Connector 34"/>
              <p:cNvCxnSpPr>
                <a:endCxn id="32" idx="3"/>
              </p:cNvCxnSpPr>
              <p:nvPr/>
            </p:nvCxnSpPr>
            <p:spPr>
              <a:xfrm>
                <a:off x="2727540" y="3803928"/>
                <a:ext cx="495649" cy="0"/>
              </a:xfrm>
              <a:prstGeom prst="line">
                <a:avLst/>
              </a:prstGeom>
              <a:ln w="38100">
                <a:solidFill>
                  <a:schemeClr val="tx2">
                    <a:alpha val="60000"/>
                  </a:schemeClr>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837414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 presetClass="entr" presetSubtype="4" fill="hold"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2000" fill="hold"/>
                                        <p:tgtEl>
                                          <p:spTgt spid="38"/>
                                        </p:tgtEl>
                                        <p:attrNameLst>
                                          <p:attrName>ppt_x</p:attrName>
                                        </p:attrNameLst>
                                      </p:cBhvr>
                                      <p:tavLst>
                                        <p:tav tm="0">
                                          <p:val>
                                            <p:strVal val="#ppt_x"/>
                                          </p:val>
                                        </p:tav>
                                        <p:tav tm="100000">
                                          <p:val>
                                            <p:strVal val="#ppt_x"/>
                                          </p:val>
                                        </p:tav>
                                      </p:tavLst>
                                    </p:anim>
                                    <p:anim calcmode="lin" valueType="num">
                                      <p:cBhvr additive="base">
                                        <p:cTn id="13" dur="2000" fill="hold"/>
                                        <p:tgtEl>
                                          <p:spTgt spid="38"/>
                                        </p:tgtEl>
                                        <p:attrNameLst>
                                          <p:attrName>ppt_y</p:attrName>
                                        </p:attrNameLst>
                                      </p:cBhvr>
                                      <p:tavLst>
                                        <p:tav tm="0">
                                          <p:val>
                                            <p:strVal val="1+#ppt_h/2"/>
                                          </p:val>
                                        </p:tav>
                                        <p:tav tm="100000">
                                          <p:val>
                                            <p:strVal val="#ppt_y"/>
                                          </p:val>
                                        </p:tav>
                                      </p:tavLst>
                                    </p:anim>
                                  </p:childTnLst>
                                </p:cTn>
                              </p:par>
                            </p:childTnLst>
                          </p:cTn>
                        </p:par>
                        <p:par>
                          <p:cTn id="14" fill="hold">
                            <p:stCondLst>
                              <p:cond delay="3500"/>
                            </p:stCondLst>
                            <p:childTnLst>
                              <p:par>
                                <p:cTn id="15" presetID="1" presetClass="entr" presetSubtype="0"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7951" y="441564"/>
            <a:ext cx="8501738" cy="6218932"/>
          </a:xfrm>
        </p:spPr>
        <p:txBody>
          <a:bodyPr>
            <a:normAutofit/>
          </a:bodyPr>
          <a:lstStyle/>
          <a:p>
            <a:pPr marL="0" indent="0">
              <a:buNone/>
            </a:pPr>
            <a:r>
              <a:rPr lang="en-US" dirty="0"/>
              <a:t>Let’s practice converting ratios to </a:t>
            </a:r>
            <a:r>
              <a:rPr lang="en-US" dirty="0" err="1"/>
              <a:t>percents</a:t>
            </a:r>
            <a:r>
              <a:rPr lang="en-US" dirty="0"/>
              <a:t>.</a:t>
            </a:r>
          </a:p>
          <a:p>
            <a:pPr marL="0" indent="0">
              <a:buNone/>
            </a:pPr>
            <a:r>
              <a:rPr lang="en-US" dirty="0"/>
              <a:t>Suppose you have a 3 mile rise and a 36 mile run (3/36).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NOTE: To multiply any number by 100, simply move the decimal point two spaces to the right. It’s easy. Click to see the process.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grpSp>
        <p:nvGrpSpPr>
          <p:cNvPr id="38" name="Group 37"/>
          <p:cNvGrpSpPr/>
          <p:nvPr/>
        </p:nvGrpSpPr>
        <p:grpSpPr>
          <a:xfrm>
            <a:off x="7880689" y="1672893"/>
            <a:ext cx="697763" cy="605790"/>
            <a:chOff x="7880689" y="1672893"/>
            <a:chExt cx="697763" cy="605790"/>
          </a:xfrm>
        </p:grpSpPr>
        <p:cxnSp>
          <p:nvCxnSpPr>
            <p:cNvPr id="22" name="Straight Arrow Connector 21"/>
            <p:cNvCxnSpPr/>
            <p:nvPr/>
          </p:nvCxnSpPr>
          <p:spPr>
            <a:xfrm flipV="1">
              <a:off x="7880689" y="1672893"/>
              <a:ext cx="0" cy="605790"/>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7986623" y="1791122"/>
              <a:ext cx="591829" cy="369332"/>
            </a:xfrm>
            <a:prstGeom prst="rect">
              <a:avLst/>
            </a:prstGeom>
            <a:noFill/>
          </p:spPr>
          <p:txBody>
            <a:bodyPr wrap="none" rtlCol="0">
              <a:spAutoFit/>
            </a:bodyPr>
            <a:lstStyle/>
            <a:p>
              <a:r>
                <a:rPr lang="en-US" dirty="0"/>
                <a:t>3 mi</a:t>
              </a:r>
            </a:p>
          </p:txBody>
        </p:sp>
      </p:grpSp>
      <p:grpSp>
        <p:nvGrpSpPr>
          <p:cNvPr id="37" name="Group 36"/>
          <p:cNvGrpSpPr/>
          <p:nvPr/>
        </p:nvGrpSpPr>
        <p:grpSpPr>
          <a:xfrm>
            <a:off x="782659" y="2278683"/>
            <a:ext cx="7143750" cy="466367"/>
            <a:chOff x="782659" y="2278683"/>
            <a:chExt cx="7143750" cy="466367"/>
          </a:xfrm>
        </p:grpSpPr>
        <p:cxnSp>
          <p:nvCxnSpPr>
            <p:cNvPr id="19" name="Straight Arrow Connector 18"/>
            <p:cNvCxnSpPr/>
            <p:nvPr/>
          </p:nvCxnSpPr>
          <p:spPr>
            <a:xfrm>
              <a:off x="782659" y="2278683"/>
              <a:ext cx="7143750" cy="0"/>
            </a:xfrm>
            <a:prstGeom prst="straightConnector1">
              <a:avLst/>
            </a:prstGeom>
            <a:ln w="38100">
              <a:solidFill>
                <a:srgbClr val="96FF1C">
                  <a:alpha val="60000"/>
                </a:srgb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354534" y="2375718"/>
              <a:ext cx="708848" cy="369332"/>
            </a:xfrm>
            <a:prstGeom prst="rect">
              <a:avLst/>
            </a:prstGeom>
            <a:noFill/>
          </p:spPr>
          <p:txBody>
            <a:bodyPr wrap="none" rtlCol="0">
              <a:spAutoFit/>
            </a:bodyPr>
            <a:lstStyle/>
            <a:p>
              <a:r>
                <a:rPr lang="en-US" dirty="0"/>
                <a:t>36 mi</a:t>
              </a:r>
            </a:p>
          </p:txBody>
        </p:sp>
      </p:grpSp>
      <p:grpSp>
        <p:nvGrpSpPr>
          <p:cNvPr id="39" name="Group 38"/>
          <p:cNvGrpSpPr/>
          <p:nvPr/>
        </p:nvGrpSpPr>
        <p:grpSpPr>
          <a:xfrm>
            <a:off x="3332318" y="2904699"/>
            <a:ext cx="3179564" cy="830997"/>
            <a:chOff x="3395979" y="3486124"/>
            <a:chExt cx="3179564" cy="830997"/>
          </a:xfrm>
        </p:grpSpPr>
        <p:grpSp>
          <p:nvGrpSpPr>
            <p:cNvPr id="26" name="Group 25"/>
            <p:cNvGrpSpPr/>
            <p:nvPr/>
          </p:nvGrpSpPr>
          <p:grpSpPr>
            <a:xfrm>
              <a:off x="3395979" y="3532291"/>
              <a:ext cx="1322069" cy="738664"/>
              <a:chOff x="3102279" y="1782380"/>
              <a:chExt cx="1322069" cy="738664"/>
            </a:xfrm>
          </p:grpSpPr>
          <p:grpSp>
            <p:nvGrpSpPr>
              <p:cNvPr id="27" name="Group 26"/>
              <p:cNvGrpSpPr/>
              <p:nvPr/>
            </p:nvGrpSpPr>
            <p:grpSpPr>
              <a:xfrm>
                <a:off x="3780600" y="1782380"/>
                <a:ext cx="643748" cy="738664"/>
                <a:chOff x="3717007" y="5258007"/>
                <a:chExt cx="643748" cy="738664"/>
              </a:xfrm>
            </p:grpSpPr>
            <p:sp>
              <p:nvSpPr>
                <p:cNvPr id="29" name="TextBox 28"/>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30" name="TextBox 29"/>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31" name="Straight Connector 30"/>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28" name="TextBox 27"/>
              <p:cNvSpPr txBox="1"/>
              <p:nvPr/>
            </p:nvSpPr>
            <p:spPr>
              <a:xfrm>
                <a:off x="3102279" y="1858254"/>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grpSp>
          <p:nvGrpSpPr>
            <p:cNvPr id="36" name="Group 35"/>
            <p:cNvGrpSpPr/>
            <p:nvPr/>
          </p:nvGrpSpPr>
          <p:grpSpPr>
            <a:xfrm>
              <a:off x="4922100" y="3486124"/>
              <a:ext cx="1653443" cy="830997"/>
              <a:chOff x="2727540" y="3388429"/>
              <a:chExt cx="1653443" cy="830997"/>
            </a:xfrm>
          </p:grpSpPr>
          <p:sp>
            <p:nvSpPr>
              <p:cNvPr id="32" name="TextBox 31"/>
              <p:cNvSpPr txBox="1"/>
              <p:nvPr/>
            </p:nvSpPr>
            <p:spPr>
              <a:xfrm>
                <a:off x="2727540" y="3388429"/>
                <a:ext cx="495649" cy="830997"/>
              </a:xfrm>
              <a:prstGeom prst="rect">
                <a:avLst/>
              </a:prstGeom>
              <a:noFill/>
            </p:spPr>
            <p:txBody>
              <a:bodyPr wrap="none" rtlCol="0">
                <a:spAutoFit/>
              </a:bodyPr>
              <a:lstStyle/>
              <a:p>
                <a:r>
                  <a:rPr lang="en-US" sz="2400" dirty="0"/>
                  <a:t> </a:t>
                </a:r>
                <a:r>
                  <a:rPr lang="en-US" sz="2400" dirty="0">
                    <a:solidFill>
                      <a:srgbClr val="00B0F0"/>
                    </a:solidFill>
                  </a:rPr>
                  <a:t>3</a:t>
                </a:r>
              </a:p>
              <a:p>
                <a:r>
                  <a:rPr lang="en-US" sz="2400" dirty="0">
                    <a:solidFill>
                      <a:srgbClr val="96FF1C"/>
                    </a:solidFill>
                  </a:rPr>
                  <a:t>36</a:t>
                </a:r>
              </a:p>
            </p:txBody>
          </p:sp>
          <p:sp>
            <p:nvSpPr>
              <p:cNvPr id="33" name="TextBox 32"/>
              <p:cNvSpPr txBox="1"/>
              <p:nvPr/>
            </p:nvSpPr>
            <p:spPr>
              <a:xfrm>
                <a:off x="3205661" y="3573095"/>
                <a:ext cx="1175322" cy="461665"/>
              </a:xfrm>
              <a:prstGeom prst="rect">
                <a:avLst/>
              </a:prstGeom>
              <a:noFill/>
            </p:spPr>
            <p:txBody>
              <a:bodyPr wrap="none" rtlCol="0">
                <a:spAutoFit/>
              </a:bodyPr>
              <a:lstStyle/>
              <a:p>
                <a:r>
                  <a:rPr lang="en-US" sz="2400" dirty="0"/>
                  <a:t>= 0.083 </a:t>
                </a:r>
              </a:p>
            </p:txBody>
          </p:sp>
          <p:cxnSp>
            <p:nvCxnSpPr>
              <p:cNvPr id="35" name="Straight Connector 34"/>
              <p:cNvCxnSpPr>
                <a:endCxn id="32" idx="3"/>
              </p:cNvCxnSpPr>
              <p:nvPr/>
            </p:nvCxnSpPr>
            <p:spPr>
              <a:xfrm>
                <a:off x="2727540" y="3803928"/>
                <a:ext cx="495649" cy="0"/>
              </a:xfrm>
              <a:prstGeom prst="line">
                <a:avLst/>
              </a:prstGeom>
              <a:ln w="38100">
                <a:solidFill>
                  <a:schemeClr val="tx2">
                    <a:alpha val="60000"/>
                  </a:schemeClr>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sp>
        <p:nvSpPr>
          <p:cNvPr id="20" name="TextBox 19"/>
          <p:cNvSpPr txBox="1"/>
          <p:nvPr/>
        </p:nvSpPr>
        <p:spPr>
          <a:xfrm>
            <a:off x="2698296" y="4754951"/>
            <a:ext cx="2441694" cy="1015663"/>
          </a:xfrm>
          <a:prstGeom prst="rect">
            <a:avLst/>
          </a:prstGeom>
          <a:noFill/>
        </p:spPr>
        <p:txBody>
          <a:bodyPr wrap="none" rtlCol="0">
            <a:spAutoFit/>
          </a:bodyPr>
          <a:lstStyle/>
          <a:p>
            <a:r>
              <a:rPr lang="en-US" sz="6000" dirty="0"/>
              <a:t>0 0 8 3 </a:t>
            </a:r>
          </a:p>
        </p:txBody>
      </p:sp>
      <p:sp>
        <p:nvSpPr>
          <p:cNvPr id="2" name="Oval 1"/>
          <p:cNvSpPr/>
          <p:nvPr/>
        </p:nvSpPr>
        <p:spPr>
          <a:xfrm>
            <a:off x="3219781" y="5330099"/>
            <a:ext cx="110083" cy="110083"/>
          </a:xfrm>
          <a:prstGeom prst="ellipse">
            <a:avLst/>
          </a:prstGeom>
          <a:solidFill>
            <a:schemeClr val="tx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5001094" y="4728556"/>
            <a:ext cx="2259998" cy="1015663"/>
            <a:chOff x="6105499" y="4597931"/>
            <a:chExt cx="2259998" cy="1015663"/>
          </a:xfrm>
        </p:grpSpPr>
        <p:sp>
          <p:nvSpPr>
            <p:cNvPr id="25" name="TextBox 24"/>
            <p:cNvSpPr txBox="1"/>
            <p:nvPr/>
          </p:nvSpPr>
          <p:spPr>
            <a:xfrm>
              <a:off x="6483250" y="4597931"/>
              <a:ext cx="1882247" cy="1015663"/>
            </a:xfrm>
            <a:prstGeom prst="rect">
              <a:avLst/>
            </a:prstGeom>
            <a:noFill/>
          </p:spPr>
          <p:txBody>
            <a:bodyPr wrap="none" rtlCol="0">
              <a:spAutoFit/>
            </a:bodyPr>
            <a:lstStyle/>
            <a:p>
              <a:r>
                <a:rPr lang="en-US" sz="6000" dirty="0"/>
                <a:t>8.3% </a:t>
              </a:r>
            </a:p>
          </p:txBody>
        </p:sp>
        <p:sp>
          <p:nvSpPr>
            <p:cNvPr id="4" name="Right Arrow 3"/>
            <p:cNvSpPr/>
            <p:nvPr/>
          </p:nvSpPr>
          <p:spPr>
            <a:xfrm>
              <a:off x="6105499" y="5061947"/>
              <a:ext cx="324091" cy="87632"/>
            </a:xfrm>
            <a:prstGeom prst="rightArrow">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p:cNvSpPr txBox="1"/>
          <p:nvPr/>
        </p:nvSpPr>
        <p:spPr>
          <a:xfrm>
            <a:off x="6528061" y="2992714"/>
            <a:ext cx="2100350" cy="646331"/>
          </a:xfrm>
          <a:prstGeom prst="rect">
            <a:avLst/>
          </a:prstGeom>
          <a:noFill/>
        </p:spPr>
        <p:txBody>
          <a:bodyPr wrap="square" rtlCol="0">
            <a:spAutoFit/>
          </a:bodyPr>
          <a:lstStyle/>
          <a:p>
            <a:r>
              <a:rPr lang="en-US" dirty="0"/>
              <a:t>Now multiply that number by 100.</a:t>
            </a:r>
          </a:p>
        </p:txBody>
      </p:sp>
    </p:spTree>
    <p:extLst>
      <p:ext uri="{BB962C8B-B14F-4D97-AF65-F5344CB8AC3E}">
        <p14:creationId xmlns:p14="http://schemas.microsoft.com/office/powerpoint/2010/main" val="162898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0033 0.01342 L 0.02365 0.04212 L 0.05506 0.01018 L 0.084 0.04212 L 0.11426 0.01342 L 0.11426 0.01365 " pathEditMode="relative" rAng="0" ptsTypes="AAAAAA">
                                      <p:cBhvr>
                                        <p:cTn id="6" dur="2000" fill="hold"/>
                                        <p:tgtEl>
                                          <p:spTgt spid="2"/>
                                        </p:tgtEl>
                                        <p:attrNameLst>
                                          <p:attrName>ppt_x</p:attrName>
                                          <p:attrName>ppt_y</p:attrName>
                                        </p:attrNameLst>
                                      </p:cBhvr>
                                      <p:rCtr x="5721" y="1273"/>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698" y="262890"/>
            <a:ext cx="8501738" cy="5975863"/>
          </a:xfrm>
        </p:spPr>
        <p:txBody>
          <a:bodyPr>
            <a:normAutofit/>
          </a:bodyPr>
          <a:lstStyle/>
          <a:p>
            <a:pPr marL="0" indent="0">
              <a:buNone/>
            </a:pPr>
            <a:endParaRPr lang="en-US" dirty="0"/>
          </a:p>
          <a:p>
            <a:pPr marL="0" indent="0">
              <a:buNone/>
            </a:pPr>
            <a:endParaRPr lang="en-US" dirty="0"/>
          </a:p>
          <a:p>
            <a:pPr marL="0" indent="0">
              <a:buNone/>
            </a:pPr>
            <a:r>
              <a:rPr lang="en-US" dirty="0"/>
              <a:t>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grpSp>
        <p:nvGrpSpPr>
          <p:cNvPr id="20" name="Group 19"/>
          <p:cNvGrpSpPr/>
          <p:nvPr/>
        </p:nvGrpSpPr>
        <p:grpSpPr>
          <a:xfrm>
            <a:off x="2669533" y="3657484"/>
            <a:ext cx="4078849" cy="830997"/>
            <a:chOff x="3395979" y="3486124"/>
            <a:chExt cx="4078849" cy="830997"/>
          </a:xfrm>
        </p:grpSpPr>
        <p:grpSp>
          <p:nvGrpSpPr>
            <p:cNvPr id="21" name="Group 20"/>
            <p:cNvGrpSpPr/>
            <p:nvPr/>
          </p:nvGrpSpPr>
          <p:grpSpPr>
            <a:xfrm>
              <a:off x="3395979" y="3532291"/>
              <a:ext cx="1322069" cy="738664"/>
              <a:chOff x="3102279" y="1782380"/>
              <a:chExt cx="1322069" cy="738664"/>
            </a:xfrm>
          </p:grpSpPr>
          <p:grpSp>
            <p:nvGrpSpPr>
              <p:cNvPr id="42" name="Group 41"/>
              <p:cNvGrpSpPr/>
              <p:nvPr/>
            </p:nvGrpSpPr>
            <p:grpSpPr>
              <a:xfrm>
                <a:off x="3780600" y="1782380"/>
                <a:ext cx="643748" cy="738664"/>
                <a:chOff x="3717007" y="5258007"/>
                <a:chExt cx="643748" cy="738664"/>
              </a:xfrm>
            </p:grpSpPr>
            <p:sp>
              <p:nvSpPr>
                <p:cNvPr id="44" name="TextBox 43"/>
                <p:cNvSpPr txBox="1"/>
                <p:nvPr/>
              </p:nvSpPr>
              <p:spPr>
                <a:xfrm>
                  <a:off x="3737846" y="5258007"/>
                  <a:ext cx="585417" cy="369332"/>
                </a:xfrm>
                <a:prstGeom prst="rect">
                  <a:avLst/>
                </a:prstGeom>
                <a:noFill/>
              </p:spPr>
              <p:txBody>
                <a:bodyPr wrap="none" rtlCol="0">
                  <a:spAutoFit/>
                </a:bodyPr>
                <a:lstStyle/>
                <a:p>
                  <a:r>
                    <a:rPr lang="en-US" dirty="0">
                      <a:solidFill>
                        <a:srgbClr val="00B0F0"/>
                      </a:solidFill>
                    </a:rPr>
                    <a:t>RISE</a:t>
                  </a:r>
                </a:p>
              </p:txBody>
            </p:sp>
            <p:sp>
              <p:nvSpPr>
                <p:cNvPr id="45" name="TextBox 44"/>
                <p:cNvSpPr txBox="1"/>
                <p:nvPr/>
              </p:nvSpPr>
              <p:spPr>
                <a:xfrm>
                  <a:off x="3750460" y="5627339"/>
                  <a:ext cx="606256" cy="369332"/>
                </a:xfrm>
                <a:prstGeom prst="rect">
                  <a:avLst/>
                </a:prstGeom>
                <a:noFill/>
              </p:spPr>
              <p:txBody>
                <a:bodyPr wrap="none" rtlCol="0">
                  <a:spAutoFit/>
                </a:bodyPr>
                <a:lstStyle/>
                <a:p>
                  <a:r>
                    <a:rPr lang="en-US" dirty="0">
                      <a:solidFill>
                        <a:srgbClr val="96FF1C"/>
                      </a:solidFill>
                    </a:rPr>
                    <a:t>RUN</a:t>
                  </a:r>
                </a:p>
              </p:txBody>
            </p:sp>
            <p:cxnSp>
              <p:nvCxnSpPr>
                <p:cNvPr id="46" name="Straight Connector 45"/>
                <p:cNvCxnSpPr/>
                <p:nvPr/>
              </p:nvCxnSpPr>
              <p:spPr>
                <a:xfrm>
                  <a:off x="3717007" y="5627339"/>
                  <a:ext cx="643748"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43" name="TextBox 42"/>
              <p:cNvSpPr txBox="1"/>
              <p:nvPr/>
            </p:nvSpPr>
            <p:spPr>
              <a:xfrm>
                <a:off x="3102279" y="1858254"/>
                <a:ext cx="667170" cy="523220"/>
              </a:xfrm>
              <a:prstGeom prst="rect">
                <a:avLst/>
              </a:prstGeom>
              <a:noFill/>
            </p:spPr>
            <p:txBody>
              <a:bodyPr wrap="none" rtlCol="0">
                <a:spAutoFit/>
              </a:bodyPr>
              <a:lstStyle/>
              <a:p>
                <a:r>
                  <a:rPr lang="en-US" sz="2800" b="1" dirty="0">
                    <a:solidFill>
                      <a:srgbClr val="FFC000"/>
                    </a:solidFill>
                  </a:rPr>
                  <a:t>M</a:t>
                </a:r>
                <a:r>
                  <a:rPr lang="en-US" dirty="0"/>
                  <a:t> =</a:t>
                </a:r>
              </a:p>
            </p:txBody>
          </p:sp>
        </p:grpSp>
        <p:grpSp>
          <p:nvGrpSpPr>
            <p:cNvPr id="25" name="Group 24"/>
            <p:cNvGrpSpPr/>
            <p:nvPr/>
          </p:nvGrpSpPr>
          <p:grpSpPr>
            <a:xfrm>
              <a:off x="4922100" y="3486124"/>
              <a:ext cx="2552728" cy="830997"/>
              <a:chOff x="2727540" y="3388429"/>
              <a:chExt cx="2552728" cy="830997"/>
            </a:xfrm>
          </p:grpSpPr>
          <p:sp>
            <p:nvSpPr>
              <p:cNvPr id="34" name="TextBox 33"/>
              <p:cNvSpPr txBox="1"/>
              <p:nvPr/>
            </p:nvSpPr>
            <p:spPr>
              <a:xfrm>
                <a:off x="2727540" y="3388429"/>
                <a:ext cx="495649" cy="830997"/>
              </a:xfrm>
              <a:prstGeom prst="rect">
                <a:avLst/>
              </a:prstGeom>
              <a:noFill/>
            </p:spPr>
            <p:txBody>
              <a:bodyPr wrap="none" rtlCol="0">
                <a:spAutoFit/>
              </a:bodyPr>
              <a:lstStyle/>
              <a:p>
                <a:r>
                  <a:rPr lang="en-US" sz="2400" dirty="0"/>
                  <a:t> </a:t>
                </a:r>
                <a:r>
                  <a:rPr lang="en-US" sz="2400" dirty="0">
                    <a:solidFill>
                      <a:srgbClr val="00B0F0"/>
                    </a:solidFill>
                  </a:rPr>
                  <a:t>3</a:t>
                </a:r>
              </a:p>
              <a:p>
                <a:r>
                  <a:rPr lang="en-US" sz="2400" dirty="0">
                    <a:solidFill>
                      <a:srgbClr val="96FF1C"/>
                    </a:solidFill>
                  </a:rPr>
                  <a:t>36</a:t>
                </a:r>
              </a:p>
            </p:txBody>
          </p:sp>
          <p:sp>
            <p:nvSpPr>
              <p:cNvPr id="40" name="TextBox 39"/>
              <p:cNvSpPr txBox="1"/>
              <p:nvPr/>
            </p:nvSpPr>
            <p:spPr>
              <a:xfrm>
                <a:off x="3205661" y="3573095"/>
                <a:ext cx="2074607" cy="461665"/>
              </a:xfrm>
              <a:prstGeom prst="rect">
                <a:avLst/>
              </a:prstGeom>
              <a:noFill/>
            </p:spPr>
            <p:txBody>
              <a:bodyPr wrap="none" rtlCol="0">
                <a:spAutoFit/>
              </a:bodyPr>
              <a:lstStyle/>
              <a:p>
                <a:r>
                  <a:rPr lang="en-US" sz="2400" dirty="0"/>
                  <a:t>= 0.083 = 8.3% </a:t>
                </a:r>
              </a:p>
            </p:txBody>
          </p:sp>
          <p:cxnSp>
            <p:nvCxnSpPr>
              <p:cNvPr id="41" name="Straight Connector 40"/>
              <p:cNvCxnSpPr>
                <a:endCxn id="34" idx="3"/>
              </p:cNvCxnSpPr>
              <p:nvPr/>
            </p:nvCxnSpPr>
            <p:spPr>
              <a:xfrm>
                <a:off x="2727540" y="3803928"/>
                <a:ext cx="495649" cy="0"/>
              </a:xfrm>
              <a:prstGeom prst="line">
                <a:avLst/>
              </a:prstGeom>
              <a:ln w="38100">
                <a:solidFill>
                  <a:schemeClr val="tx2">
                    <a:alpha val="60000"/>
                  </a:schemeClr>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cxnSp>
        <p:nvCxnSpPr>
          <p:cNvPr id="5" name="Straight Arrow Connector 4"/>
          <p:cNvCxnSpPr/>
          <p:nvPr/>
        </p:nvCxnSpPr>
        <p:spPr>
          <a:xfrm flipV="1">
            <a:off x="782659" y="2338086"/>
            <a:ext cx="7099700" cy="585858"/>
          </a:xfrm>
          <a:prstGeom prst="straightConnector1">
            <a:avLst/>
          </a:prstGeom>
          <a:ln w="38100">
            <a:solidFill>
              <a:srgbClr val="FFFF00">
                <a:alpha val="60000"/>
              </a:srgbClr>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rot="21318152">
            <a:off x="4026917" y="2116030"/>
            <a:ext cx="1598515" cy="461665"/>
          </a:xfrm>
          <a:prstGeom prst="rect">
            <a:avLst/>
          </a:prstGeom>
          <a:noFill/>
        </p:spPr>
        <p:txBody>
          <a:bodyPr wrap="none" rtlCol="0">
            <a:spAutoFit/>
          </a:bodyPr>
          <a:lstStyle/>
          <a:p>
            <a:r>
              <a:rPr lang="en-US" sz="2400" dirty="0"/>
              <a:t>8.3% slope </a:t>
            </a:r>
          </a:p>
        </p:txBody>
      </p:sp>
      <p:sp>
        <p:nvSpPr>
          <p:cNvPr id="6" name="TextBox 5"/>
          <p:cNvSpPr txBox="1"/>
          <p:nvPr/>
        </p:nvSpPr>
        <p:spPr>
          <a:xfrm>
            <a:off x="508698" y="583775"/>
            <a:ext cx="8994117" cy="1015663"/>
          </a:xfrm>
          <a:prstGeom prst="rect">
            <a:avLst/>
          </a:prstGeom>
          <a:noFill/>
        </p:spPr>
        <p:txBody>
          <a:bodyPr wrap="square" rtlCol="0">
            <a:spAutoFit/>
          </a:bodyPr>
          <a:lstStyle/>
          <a:p>
            <a:pPr>
              <a:spcBef>
                <a:spcPct val="20000"/>
              </a:spcBef>
              <a:spcAft>
                <a:spcPts val="600"/>
              </a:spcAft>
              <a:buClr>
                <a:schemeClr val="tx1"/>
              </a:buClr>
              <a:buSzPct val="80000"/>
            </a:pPr>
            <a:r>
              <a:rPr lang="en-US" sz="2000" dirty="0">
                <a:latin typeface="+mn-lt"/>
                <a:ea typeface="+mn-ea"/>
                <a:cs typeface="+mn-cs"/>
              </a:rPr>
              <a:t>Connect the line that runs up (or down) from the beginning of the run to the top of the rise to show the slope. That line is called a tangent in geometry.</a:t>
            </a:r>
          </a:p>
        </p:txBody>
      </p:sp>
      <p:sp>
        <p:nvSpPr>
          <p:cNvPr id="7" name="TextBox 6"/>
          <p:cNvSpPr txBox="1"/>
          <p:nvPr/>
        </p:nvSpPr>
        <p:spPr>
          <a:xfrm rot="21317372">
            <a:off x="4195654" y="1846312"/>
            <a:ext cx="910377" cy="369332"/>
          </a:xfrm>
          <a:prstGeom prst="rect">
            <a:avLst/>
          </a:prstGeom>
          <a:noFill/>
        </p:spPr>
        <p:txBody>
          <a:bodyPr wrap="none" rtlCol="0">
            <a:spAutoFit/>
          </a:bodyPr>
          <a:lstStyle/>
          <a:p>
            <a:r>
              <a:rPr lang="en-US" dirty="0"/>
              <a:t>tangent</a:t>
            </a:r>
          </a:p>
        </p:txBody>
      </p:sp>
      <p:grpSp>
        <p:nvGrpSpPr>
          <p:cNvPr id="4" name="Group 3"/>
          <p:cNvGrpSpPr/>
          <p:nvPr/>
        </p:nvGrpSpPr>
        <p:grpSpPr>
          <a:xfrm>
            <a:off x="782659" y="2250715"/>
            <a:ext cx="7795793" cy="1139596"/>
            <a:chOff x="782659" y="2250715"/>
            <a:chExt cx="7795793" cy="1139596"/>
          </a:xfrm>
        </p:grpSpPr>
        <p:grpSp>
          <p:nvGrpSpPr>
            <p:cNvPr id="2" name="Group 1"/>
            <p:cNvGrpSpPr/>
            <p:nvPr/>
          </p:nvGrpSpPr>
          <p:grpSpPr>
            <a:xfrm>
              <a:off x="782659" y="2318154"/>
              <a:ext cx="7795793" cy="1072157"/>
              <a:chOff x="782659" y="1672893"/>
              <a:chExt cx="7795793" cy="1072157"/>
            </a:xfrm>
          </p:grpSpPr>
          <p:grpSp>
            <p:nvGrpSpPr>
              <p:cNvPr id="38" name="Group 37"/>
              <p:cNvGrpSpPr/>
              <p:nvPr/>
            </p:nvGrpSpPr>
            <p:grpSpPr>
              <a:xfrm>
                <a:off x="7880689" y="1672893"/>
                <a:ext cx="697763" cy="605790"/>
                <a:chOff x="7880689" y="1672893"/>
                <a:chExt cx="697763" cy="605790"/>
              </a:xfrm>
            </p:grpSpPr>
            <p:cxnSp>
              <p:nvCxnSpPr>
                <p:cNvPr id="22" name="Straight Arrow Connector 21"/>
                <p:cNvCxnSpPr/>
                <p:nvPr/>
              </p:nvCxnSpPr>
              <p:spPr>
                <a:xfrm flipV="1">
                  <a:off x="7880689" y="1672893"/>
                  <a:ext cx="0" cy="605790"/>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7986623" y="1791122"/>
                  <a:ext cx="591829" cy="369332"/>
                </a:xfrm>
                <a:prstGeom prst="rect">
                  <a:avLst/>
                </a:prstGeom>
                <a:noFill/>
              </p:spPr>
              <p:txBody>
                <a:bodyPr wrap="none" rtlCol="0">
                  <a:spAutoFit/>
                </a:bodyPr>
                <a:lstStyle/>
                <a:p>
                  <a:r>
                    <a:rPr lang="en-US" dirty="0"/>
                    <a:t>3 mi</a:t>
                  </a:r>
                </a:p>
              </p:txBody>
            </p:sp>
          </p:grpSp>
          <p:grpSp>
            <p:nvGrpSpPr>
              <p:cNvPr id="37" name="Group 36"/>
              <p:cNvGrpSpPr/>
              <p:nvPr/>
            </p:nvGrpSpPr>
            <p:grpSpPr>
              <a:xfrm>
                <a:off x="782659" y="2278683"/>
                <a:ext cx="7143750" cy="466367"/>
                <a:chOff x="782659" y="2278683"/>
                <a:chExt cx="7143750" cy="466367"/>
              </a:xfrm>
            </p:grpSpPr>
            <p:cxnSp>
              <p:nvCxnSpPr>
                <p:cNvPr id="19" name="Straight Arrow Connector 18"/>
                <p:cNvCxnSpPr/>
                <p:nvPr/>
              </p:nvCxnSpPr>
              <p:spPr>
                <a:xfrm>
                  <a:off x="782659" y="2278683"/>
                  <a:ext cx="7143750" cy="0"/>
                </a:xfrm>
                <a:prstGeom prst="straightConnector1">
                  <a:avLst/>
                </a:prstGeom>
                <a:ln w="38100">
                  <a:solidFill>
                    <a:srgbClr val="96FF1C">
                      <a:alpha val="60000"/>
                    </a:srgb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354534" y="2375718"/>
                  <a:ext cx="708848" cy="369332"/>
                </a:xfrm>
                <a:prstGeom prst="rect">
                  <a:avLst/>
                </a:prstGeom>
                <a:noFill/>
              </p:spPr>
              <p:txBody>
                <a:bodyPr wrap="none" rtlCol="0">
                  <a:spAutoFit/>
                </a:bodyPr>
                <a:lstStyle/>
                <a:p>
                  <a:r>
                    <a:rPr lang="en-US" dirty="0"/>
                    <a:t>36 mi</a:t>
                  </a:r>
                </a:p>
              </p:txBody>
            </p:sp>
          </p:grpSp>
        </p:grpSp>
        <p:pic>
          <p:nvPicPr>
            <p:cNvPr id="26"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35371" flipH="1">
              <a:off x="5931612" y="2250715"/>
              <a:ext cx="546681" cy="24290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4959464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499" y="328417"/>
            <a:ext cx="8691937" cy="626100"/>
          </a:xfrm>
        </p:spPr>
        <p:txBody>
          <a:bodyPr>
            <a:noAutofit/>
          </a:bodyPr>
          <a:lstStyle/>
          <a:p>
            <a:pPr algn="ctr"/>
            <a:r>
              <a:rPr lang="en-US" sz="1800" dirty="0"/>
              <a:t>Why do we multiply by 100 to get the percent?</a:t>
            </a:r>
          </a:p>
        </p:txBody>
      </p:sp>
      <p:sp>
        <p:nvSpPr>
          <p:cNvPr id="3" name="Content Placeholder 2"/>
          <p:cNvSpPr>
            <a:spLocks noGrp="1"/>
          </p:cNvSpPr>
          <p:nvPr>
            <p:ph idx="1"/>
          </p:nvPr>
        </p:nvSpPr>
        <p:spPr>
          <a:xfrm>
            <a:off x="318499" y="1176167"/>
            <a:ext cx="8854985" cy="1361998"/>
          </a:xfrm>
        </p:spPr>
        <p:txBody>
          <a:bodyPr>
            <a:normAutofit/>
          </a:bodyPr>
          <a:lstStyle/>
          <a:p>
            <a:pPr marL="0" indent="0">
              <a:buNone/>
            </a:pPr>
            <a:r>
              <a:rPr lang="en-US" dirty="0">
                <a:solidFill>
                  <a:srgbClr val="FFC000"/>
                </a:solidFill>
              </a:rPr>
              <a:t>When you work with </a:t>
            </a:r>
            <a:r>
              <a:rPr lang="en-US" dirty="0" err="1">
                <a:solidFill>
                  <a:srgbClr val="FFC000"/>
                </a:solidFill>
              </a:rPr>
              <a:t>percents</a:t>
            </a:r>
            <a:r>
              <a:rPr lang="en-US" dirty="0">
                <a:solidFill>
                  <a:srgbClr val="FFC000"/>
                </a:solidFill>
              </a:rPr>
              <a:t>, you are ALWAYS working with 100 as your basic unit</a:t>
            </a:r>
            <a:r>
              <a:rPr lang="en-US" dirty="0"/>
              <a:t>. If you want practice using </a:t>
            </a:r>
            <a:r>
              <a:rPr lang="en-US" dirty="0" err="1"/>
              <a:t>percents</a:t>
            </a:r>
            <a:r>
              <a:rPr lang="en-US" dirty="0"/>
              <a:t>, ask your instructor for a unit on that topic.100% always represents a total amount.</a:t>
            </a:r>
          </a:p>
        </p:txBody>
      </p:sp>
      <p:grpSp>
        <p:nvGrpSpPr>
          <p:cNvPr id="5" name="Group 4"/>
          <p:cNvGrpSpPr/>
          <p:nvPr/>
        </p:nvGrpSpPr>
        <p:grpSpPr>
          <a:xfrm>
            <a:off x="7360929" y="2474387"/>
            <a:ext cx="2020466" cy="1171870"/>
            <a:chOff x="7360929" y="2574114"/>
            <a:chExt cx="2020466" cy="1171870"/>
          </a:xfrm>
        </p:grpSpPr>
        <p:pic>
          <p:nvPicPr>
            <p:cNvPr id="12290" name="Picture 2" descr="http://downloads.clipart.com/20195504.png?t=1391443631&amp;h=41e4c593d6e906490ef3f4c462acb5b1&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0929" y="2574114"/>
              <a:ext cx="2020466" cy="117187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701669" y="2790717"/>
              <a:ext cx="583814" cy="369332"/>
            </a:xfrm>
            <a:prstGeom prst="rect">
              <a:avLst/>
            </a:prstGeom>
            <a:noFill/>
          </p:spPr>
          <p:txBody>
            <a:bodyPr wrap="none" rtlCol="0">
              <a:spAutoFit/>
            </a:bodyPr>
            <a:lstStyle/>
            <a:p>
              <a:r>
                <a:rPr lang="en-US" dirty="0">
                  <a:solidFill>
                    <a:schemeClr val="bg1"/>
                  </a:solidFill>
                </a:rPr>
                <a:t>50%</a:t>
              </a:r>
            </a:p>
          </p:txBody>
        </p:sp>
      </p:grpSp>
      <p:grpSp>
        <p:nvGrpSpPr>
          <p:cNvPr id="6" name="Group 5"/>
          <p:cNvGrpSpPr/>
          <p:nvPr/>
        </p:nvGrpSpPr>
        <p:grpSpPr>
          <a:xfrm>
            <a:off x="7864717" y="4239028"/>
            <a:ext cx="1308767" cy="987184"/>
            <a:chOff x="7701669" y="4732620"/>
            <a:chExt cx="1308767" cy="987184"/>
          </a:xfrm>
        </p:grpSpPr>
        <p:pic>
          <p:nvPicPr>
            <p:cNvPr id="12292" name="Picture 4" descr="http://images.clipart.com/thw/thw11/CL/5344_2005010018/000803_1091_02/21479303.thb.jpg?000803_1091_0222_v__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1669" y="4732620"/>
              <a:ext cx="1308767" cy="9871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426622" y="5232242"/>
              <a:ext cx="583814" cy="369332"/>
            </a:xfrm>
            <a:prstGeom prst="rect">
              <a:avLst/>
            </a:prstGeom>
            <a:noFill/>
          </p:spPr>
          <p:txBody>
            <a:bodyPr wrap="none" rtlCol="0">
              <a:spAutoFit/>
            </a:bodyPr>
            <a:lstStyle/>
            <a:p>
              <a:r>
                <a:rPr lang="en-US" dirty="0">
                  <a:solidFill>
                    <a:schemeClr val="bg1"/>
                  </a:solidFill>
                </a:rPr>
                <a:t>25%</a:t>
              </a:r>
            </a:p>
          </p:txBody>
        </p:sp>
      </p:grpSp>
      <p:sp>
        <p:nvSpPr>
          <p:cNvPr id="8" name="TextBox 7"/>
          <p:cNvSpPr txBox="1"/>
          <p:nvPr/>
        </p:nvSpPr>
        <p:spPr>
          <a:xfrm>
            <a:off x="7731888" y="312516"/>
            <a:ext cx="184731" cy="369332"/>
          </a:xfrm>
          <a:prstGeom prst="rect">
            <a:avLst/>
          </a:prstGeom>
          <a:noFill/>
        </p:spPr>
        <p:txBody>
          <a:bodyPr wrap="none" rtlCol="0">
            <a:spAutoFit/>
          </a:bodyPr>
          <a:lstStyle/>
          <a:p>
            <a:endParaRPr lang="en-US" dirty="0"/>
          </a:p>
        </p:txBody>
      </p:sp>
      <p:sp>
        <p:nvSpPr>
          <p:cNvPr id="12" name="Content Placeholder 2"/>
          <p:cNvSpPr txBox="1">
            <a:spLocks/>
          </p:cNvSpPr>
          <p:nvPr/>
        </p:nvSpPr>
        <p:spPr>
          <a:xfrm>
            <a:off x="318499" y="2427962"/>
            <a:ext cx="7252252" cy="3451977"/>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fontAlgn="auto">
              <a:buFont typeface="Wingdings 3" panose="05040102010807070707" pitchFamily="18" charset="2"/>
              <a:buNone/>
            </a:pPr>
            <a:r>
              <a:rPr lang="en-US" dirty="0"/>
              <a:t>If you eat a whole sandwich, you eat 100% of the sandwich. If you eat half a sandwich, you eat 50% of it because 50 is half of 100!</a:t>
            </a:r>
          </a:p>
          <a:p>
            <a:pPr marL="0" indent="0" fontAlgn="auto">
              <a:buFont typeface="Wingdings 3" panose="05040102010807070707" pitchFamily="18" charset="2"/>
              <a:buNone/>
            </a:pPr>
            <a:endParaRPr lang="en-US" dirty="0"/>
          </a:p>
          <a:p>
            <a:pPr marL="0" indent="0" fontAlgn="auto">
              <a:buFont typeface="Wingdings 3" panose="05040102010807070707" pitchFamily="18" charset="2"/>
              <a:buNone/>
            </a:pPr>
            <a:r>
              <a:rPr lang="en-US" dirty="0"/>
              <a:t>What if you cut the sandwich in four equal parts and eat one of those parts. What percent did you eat? </a:t>
            </a:r>
          </a:p>
          <a:p>
            <a:pPr marL="0" indent="0" fontAlgn="auto">
              <a:buFont typeface="Wingdings 3" panose="05040102010807070707" pitchFamily="18" charset="2"/>
              <a:buNone/>
            </a:pPr>
            <a:r>
              <a:rPr lang="en-US" dirty="0"/>
              <a:t>If you said, 25%, you would be correct! 25% is on fourth part of 100.</a:t>
            </a:r>
          </a:p>
        </p:txBody>
      </p:sp>
    </p:spTree>
    <p:extLst>
      <p:ext uri="{BB962C8B-B14F-4D97-AF65-F5344CB8AC3E}">
        <p14:creationId xmlns:p14="http://schemas.microsoft.com/office/powerpoint/2010/main" val="2941863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6948" y="427523"/>
            <a:ext cx="9050370" cy="5898041"/>
          </a:xfrm>
        </p:spPr>
        <p:txBody>
          <a:bodyPr>
            <a:normAutofit/>
          </a:bodyPr>
          <a:lstStyle/>
          <a:p>
            <a:pPr marL="0" indent="0">
              <a:buNone/>
            </a:pPr>
            <a:r>
              <a:rPr lang="en-US" dirty="0"/>
              <a:t>If you are working with money, think of one dollar as representing 100%.</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Half of a dollar would be 50 cents, or 50% of the dollar. One fourth, or one quarter of a dollar would be 25 cents, or 25% of the dollar. One tenth of the dollar would be a dime, ten cents or 10% of the dollar. One fifth of a dollar would be a nickel, five cents or 5% of the dollar. One hundredth of the dollar would be one cent or a penny, or 1% of the dollar.</a:t>
            </a:r>
          </a:p>
          <a:p>
            <a:pPr marL="0" indent="0">
              <a:buNone/>
            </a:pPr>
            <a:endParaRPr lang="en-US" dirty="0"/>
          </a:p>
        </p:txBody>
      </p:sp>
      <p:pic>
        <p:nvPicPr>
          <p:cNvPr id="13314" name="Picture 2" descr="http://images.clipart.com/thb/thb11/PO/5344_2005020023/020910_1672_01/23273979.thb.jpg?020910_1672_0102_l__p"/>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475335" y="972448"/>
            <a:ext cx="1576427" cy="1651944"/>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7"/>
          <p:cNvGrpSpPr/>
          <p:nvPr/>
        </p:nvGrpSpPr>
        <p:grpSpPr>
          <a:xfrm>
            <a:off x="1715722" y="4323948"/>
            <a:ext cx="1693376" cy="1693376"/>
            <a:chOff x="1356907" y="4395031"/>
            <a:chExt cx="1693376" cy="1693376"/>
          </a:xfrm>
        </p:grpSpPr>
        <p:pic>
          <p:nvPicPr>
            <p:cNvPr id="13318" name="Picture 6" descr="http://images.clipart.com/thb/thb11/PO/5344_2005020023/010907_0916_00/22806410.thb.jpg?010907_0916_0013_l__p"/>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356907" y="4395031"/>
              <a:ext cx="1693376" cy="1693376"/>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2" name="Oval 1"/>
            <p:cNvSpPr/>
            <p:nvPr/>
          </p:nvSpPr>
          <p:spPr>
            <a:xfrm>
              <a:off x="1420217" y="4466114"/>
              <a:ext cx="1551210" cy="1551210"/>
            </a:xfrm>
            <a:prstGeom prst="ellipse">
              <a:avLst/>
            </a:prstGeom>
            <a:noFill/>
            <a:ln w="57150">
              <a:solidFill>
                <a:srgbClr val="8B8A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266" name="Picture 2" descr="http://images.clipart.com/thb/thb9/PH/5344_2004120013/040201_1941_56/19286765.thb.jpg?040201_1941_5630_a__s"/>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l="24845" t="12769" r="26525" b="12445"/>
          <a:stretch/>
        </p:blipFill>
        <p:spPr bwMode="auto">
          <a:xfrm>
            <a:off x="7120760" y="4777097"/>
            <a:ext cx="768804" cy="787079"/>
          </a:xfrm>
          <a:prstGeom prst="ellipse">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6051762" y="4730591"/>
            <a:ext cx="880298" cy="880091"/>
            <a:chOff x="4878307" y="5286660"/>
            <a:chExt cx="1383063" cy="1382739"/>
          </a:xfrm>
        </p:grpSpPr>
        <p:pic>
          <p:nvPicPr>
            <p:cNvPr id="11268" name="Picture 4" descr="File:1935 Indian Head Buffalo Nickel.jpg"/>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0" b="100000" l="50125" r="100000"/>
                      </a14:imgEffect>
                    </a14:imgLayer>
                  </a14:imgProps>
                </a:ext>
                <a:ext uri="{28A0092B-C50C-407E-A947-70E740481C1C}">
                  <a14:useLocalDpi xmlns:a14="http://schemas.microsoft.com/office/drawing/2010/main" val="0"/>
                </a:ext>
              </a:extLst>
            </a:blip>
            <a:srcRect l="50363"/>
            <a:stretch/>
          </p:blipFill>
          <p:spPr bwMode="auto">
            <a:xfrm>
              <a:off x="4878307" y="5286660"/>
              <a:ext cx="1383063" cy="1382739"/>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4890388" y="5286660"/>
              <a:ext cx="1358899" cy="1358899"/>
            </a:xfrm>
            <a:prstGeom prst="ellipse">
              <a:avLst/>
            </a:prstGeom>
            <a:noFill/>
            <a:ln w="38100">
              <a:solidFill>
                <a:srgbClr val="938F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AutoShape 12" descr="data:image/jpeg;base64,/9j/4AAQSkZJRgABAQAAAQABAAD/2wCEAAkGBxQTERUTExQWFRUXGBwbGRcYGBocGxoaGhkYHCAZFyAdICggHBslGxgdITEhJyktLi4wHCEzODMsNygtLisBCgoKDg0OGxAQGywkHyYsLCw0LCwsLCwsLC8sLCwsLCwsLCwsLDQ0LCwsLDQsLCwsLCwsLCwsLCwsLCwsLCwsLP/AABEIAKoBKAMBIgACEQEDEQH/xAAcAAACAwEBAQEAAAAAAAAAAAAABQQGBwMCAQj/xABCEAACAQIEAwYDBQUGBgMBAAABAhEAAwQSITEFQVEGEyJhcYEykaEHFEJSsSNiwdHwJDNDcuHxFRaCkqKyY7PSU//EABgBAQEBAQEAAAAAAAAAAAAAAAACAQME/8QAKBEBAQACAgEEAQMFAQAAAAAAAAECESExQQMSUfATYXGxMkKRoeEi/9oADAMBAAIRAxEAPwDcaKKKAooooCiiigKKK44jFogJdgI11PLrQdqKrfEO3eAsmLmJtg9Mw/3pS/2scNH+N8lcj6LU+/H5F6oqlWPtU4Yxj7yq/wCZXH6rT/AdpsJejusTZuE8luKT8gZp78fkNqK+Bq+1QKKKKAooooCiiigKKKKAor4TSPifaa3bOVPG8TlXUwfxbgBf3mKqeRNZbJ2HteO+XqNN/L16VlvE/tAZ2Nu2Wdh+CwA5A1+O4wyDbkhj81Lr6464q3Hs2bKN8Ny+zYhxPTMWj2A9q5/l+Iv2Xy1DE9pMKjFWv28w3UOpYeoBmuP/ADbhOd2P+lv5VnVq34HZ+NgC2AWFi0AEnaYkj3rjh0RrTXzxnFhFaAQmcN0ICgkz0rPyZfo32Rp+F7U4O42VcRaLdDcQH5Ez9KapdBEggg7f6VjGFXF3ATa4jau2RMtibSgQJ15NqRHvUa3i79gycKh11uYC8UkxuUBAbbzrPyX9Pv34PY3Oisu7P9uHZsiXlvEb2b6izfHodEc+ULPNqu3Bu09m+ckm3dG9u4Mre3IidJBI86uepL39+/qi4ndFFFdGCiiigKKKKAooooCiiigKTcf7S4fCKTccSPwgiRpMtr4R5n61Xu2PbC4rDD4NHuXHkZ1UkSDBW2dpB3bYaga7ZNjExFu43e2mN1TmJYbTqSoO9zfUyfQGudzvhUi48b+0W9ccJmXB222a6tzxAjQgAZnHn4RB2POtcYS6mXNiFxOYAplOa0cxjUAQSIMrcn0po/DU7lLiO921c1DO05SdSsHw/pO+tI8KbWFvyyN3FwFSEBYq3IqBtI+UdTUWNjjZ4TbGyLO8gD9Iiu54aSdFG3IVMxmMWwoufEmcAmDEHmRv/vVu4F2hw11RlVLdxGkEDRxsQuYnYEkToSF2pL8mvKnYbs9dcSLLMBzCGleO4AvO1qP3SD7Vr3D+Ot3h8ZOaPDymAJt6aqYkroQSYJqyJaS+PHbtuN9lMzzGp5a+9V2lgfCuN4/CR93xL5R/hXf2iDyAbUexrQezP2soSLePTuG270eKyfU/En/VI8xVwxHY/CNM2YkRIJ09Kp/aT7NsttnsNngaoRrHl19KTHXRtpmFxaXFDIwYESCCDI6gjQjzFdq/O3Z3jWI4Y82Zexu+HY6ebWj+B/oedbd2V7S2MdZ72y4YbEbMp/K43VvL3FVjlssO6KKKtgooooCuGNxa2kLudPLUknYAcya+4vErbRncwqiSf5dSdgOdZj2m449xgShdnzLZsDWeoaPwCJdhox8IOUEvOWXtVjjtM7Q9rpALEqjH9klvW5c6ZNwRI/vCI/IDAcoeIYMqi3OJZ0tMdMLZYG4doa+ZzMZOvPU+lCYJ7JN2+C2IfU3GBnplQEQEHlvHy9cCvXmzNfwlnEAAK1/MA4QSQWzMHAn8siTtXDdt5dNa6dLvGc9m3bwlm3h7DEh1y/tAVIEGCPFE6nfzrxi+OKiLavXFRJMLDZ57xvFKiFUbGY39aW22drhbDquR21zEmMjEB1jfMoj0Aqfa4XmZ2vOXLyCGiAJJygbRqai3dVovx9yxaUgXLQzLCgFZJRwQIXmZO9TsPj0S4LdrFWMNdLA5rhXwjIdQG5mY9zTHCcPtKMqIunRR/D9aa4HhCXM0qrlBOQQWaQYVfWCJnT50nNbeIrqcKN4l1xNvEqC6X9QMwYz3oXmO8Gg5hjvXThWGtmwGyqqLOgHhGUnUfKRFWrGdjsKLQfEWUuOiHZdNpyk6EppsTrVfu2A2FFn+6e9ZbKACIWAMw5AAsoFVnh0iZOfGPut51w5wly8RAa6rqptGNx6bmDtrSlcDiEs96A+Lwqn0v2tPiQggmAfI71Kw2Pa3ZyNhu6vZiXxFy4gsgmdUMgnQwFiTAHnXB+KsCtvDtfQp/duqBrVx1EEXDyGmp0nWJiKb+fv3/Br4Wzsv2zACh372yYC3R8ScouiB/wBwAHkNJv6OCAQQQdQRsR1FYlcw9yTfUIt5v7y2oAt3eoA2V+U6A86s/YrtOqAAk9wxjxb2X5gzqFnQjkfrWGev2+/f4Tli0iiiivQ5iiiigKKKKAqhfaR2yFhThbJJvMIYqdUzbKDyYjXyGvMVae0vGFwuGe8YkaKCYBY7A+XM+QNYvwi8xd772++d5LOwP7MMZLgqR4jv0kqtc87vhUnlC4dgRcRz3otOmtwERcOsAIIKhZ2HTXmSHWG7R4FlH3jFObgAXw280KIG4MtsdB1r3xfhCYgtcwl0G5aUsrAFWIB8QI0zKDoYnqDpSfv7l0A31to8f4YILdC55nzgHrJqIdjD37qG5bs3FOFcllV0OYZiDAB+Azr9OVdwQFDtp6c56DrXmzheZOgpfcxAuXFIOVc0L6fmHIeXp51n6LxmzUsLhCnwqNx56RPz9PlUqyqhcwUHWCQvPoI5jXce1Q8GRImNOg0MCJ/Rp/WZE9MWAvKfIz5Eif1rd8NvHCfwQnW5A0YQDodtS0jUT8teVWTCcRCNbdG8JGVhOxjTzMgGPfzqr4JoEactD5b1Mw2JP92x5QFaZ8p9dIIrduV7aLgcaCFAYNI0PUDr0Ycx7+ki1i1Ykc13B3rPeEcVgHLJXfKN9OYn8S/z6xTpuK6K6klhsw5ruQfbXyPQSa33Vjt2k7GWb6u48DwTO4mOn8vrWMg4jh2Ja9hyVdTFy3PhugHZhzjkRtyPOt1wmP3bNoYOgJAnn6a6/wClVLtx2bDL3ltduXkB8PsNjsVEbjXLWxcOyXH0xuFt30/ENRzBG4PmD5D605r899iuOvw/GASPu+IYBgTAS6dA3QA6KT6HlX6Aw14OiuJgiddCPIjkRsRXTG7LHSiilnaPif3fDvcEZohAebtoo9JOvlNUxVO2vGlZ2VpFjD6uRoWudFPl8IPUudCgqoYfj33di7/s8ZfGVGZD3eHTTLbXlJnYdK+38SrXMjJcuJhl724FUu1y7HhDannqToNTtUjCsmPUAFb2dy2Ie6R+zRVIWygzTsNZ5g15rd3btOJp44risatk/eHF1My93d6nMoKxMzDaH6aaxTw1bsM/ijQyTzjQxuNPpUO3aDOcty49hXY2lcyRqRJbdj0JHP0pnmIHP108/Lf3qFziLBwrhLKUSACwlRI0HU66Cf61r7xjAGy7gmVXL4jAkuDAUSTurD2qLwHjBhiWnKrZQeUtJII3g/IgUs43jS962uYSch9crlo13hc3zPnTiRk3a7txIWYc6LnUFidFBcAsegAMyek1bOE3fu9tjbAuO7EesOZadvFcZ2HLLHTWoYnDd4rLlkspEQNdDv5VE7J8axK4cd5ZuqVAWTbcAwIBDRBG+on+e4yzmMy1Wh4/iIW0/wB6fOApL20GW3H5SfibodQD0qqnFXsRiRfv2+5UpktIwyuwksz5D4gvwLJHKkHH+02kbGVJB1OhmCAOe3vTLsvgSB3t0k3rmpJMkAmQv8/Mk0yzvTZhrHdOb1lbiFWUMp0II3riBYw9sG5mS0sCUQtlGw0GsegMU24fZRmZWYAhc0RLETGg9etcntTpMiSNfIwRHWRHtSRO0U8bwaq72bJuC3o73dMhIJH7MwxmOg0NVrHh0P3vJAYf2i2BpkP+JHVRAYdPSmFy2i4r+1XLdvDnKyHIc7sgJFolRrr4gCZOwpu/EmxGSzhrDIjklyy+JkQwc/OCdII5+VXv56Z44PexHF+8TumMlRKNPxJpp6rIHoRVorG+Fu+CxRs6zaIe3O7WmkZfM/EnyNbBYvB1V1MqwBB6giQflXTC/wBt8Iy+XSiiiuiRRRXDHYpbVp7r6LbRnY+Sgk/QUGUfaZjRi8YuFLAWrJEk7ZzqzHqACqDzLVCxXY+4GVsLdSbgJCBsyPEZoBgg9YjeYNVv74bj95iVYLcZjcNtSY/E2uwJa4dyJy17u92bRu2sSii28rZVzOVnkgiIIyQIBnTauCnvGm897Ldsiz3eUMqgBWKaDKBymWIga7gVNQSZNeLeIZ1U3CxaJ8W8md+ex+lTEZVXOwBjyjkdNOdPDSLtTedUUIJkmRtIHI+VQ+A8QS8chGU6yp3HpOw509u4F8QM+Xw65QNxyqniy1m87gaI2rAGDyIbodd9uXrk0vdnC6Y1wNFn0HPlrt84pab7d4QRsJHloDHmI9xvTXC3FuqD4TtOmswOa/rP60v4vhSDnTQiNJI8xTymGVm6QocHQaET7hhyj/frTbC4gOAXHhHMakDXWek/w6VXsKQ6yAu5BBiJB18qkWMVlPhMHrqI5akae9bE1P4th7tt+8AGpzi4uxAgZgQdNDrXnDcfGqggMdlOkkaxpoOg9qnYHFKP8bKTyCMFbl4wCQT5iJ0G1HEuAozZ1VVYwYTPlaei6hWnWFdvMCiXbg3GToFDEaGNdhpqdtV0I13+Vqw3EEYEH66t5FZ5g6g1nRtvbJABXfn+kgxpI/iN67YXHOh0M6a7mN9Nt5/Q1ljYT9qcClx7ipAVmPlDBiDE8g4MeUVpX2Scd7/BrbfN3lrwuWkyy6HU9QVMedZznzhjGue59br7VK+zriH3fiLIT4buVtTGoOQz6K8x5eVVjVWN3qgfaXxAC5ZtE6W1e+3qBkT9X+Qq/wBYt9oOK7zF4hddWt2gP8upHoZOnnV+pdQwnJdg+IizZFthcLXybl0WTDlWOif9o2A2flX3HWMHcAezfdbhMG2VK3QCpJDxpEfmA8tasFqxiVALcNt4lIhblor3mTlJUrOgHXakvEyr3Dkw13DsoAIuhg0mZCgoPDoDOoM76Vy1qKl2l8MwUlVUAgwANdPIf70wxnB2VwkSxAiCCDPQzGtROFdpn7p7Vy1bu90SsgAOFgxBXmNY32o42SUe7buMB3bMpBJ0KmY9tQBzAqdabvZEt+5hcWcNeUic5SejkN9CrLp+71qz9heDjEXnxd7xW1OS0sxJB1Y9dSQNtNdQapPEhexFzNiZF0PaUkGZzK4NxTpoVVfdRzFWXCdqls4VLaEKwt+ED4UJG52AAB3nrppTL9G471o243j7aJddbsXWe4ttbaEZVRioM6flGok6jzrvhOOY8IDetlRp8VuIkDy3k/U1Ssfhb33Y3nRkRlCWiw1YSsvBIJB0+XnUjh/FsQtsHOjALplL2zvEAZioHLbofTbvssnSV2nxxutZlF7wPbMQd2MMWExMEHbSKfYHibW7mUYZ7yMpBdQTkOkT0Bk6nTQDSqzN6/irWcMwXvHEnMDAykggCdWHXlrTDGcBuYgBkBUoQAxZ1USR4XKAkA+h5HlUznJWXS58M4kURpVXg+B1gtbkKWtuPwmdhOoiYNQsZxC4M9tLiW2ZQVBE5YMs8ZcoHjWQNWg1QMJ2nGHxLi54WZTbd0dgGKkAM4IVWgSpcjQKJiDDRMY2IvOtsK7XFW2Gc6DRndokAqQF0O+gq7lYjHFbLNxLqh1GdYDqxUCZ2gfEpg9OfOufCcCzLmweHvWM0l3xF24FUkksLS5jm8X4gADyaumLx6WLD+G4720EKQBmuQdwq9cvXVvIUiucOxV24VtZhbYm4D3qhVdkX4wGBIDofwwQ+8ik4nLHztZbVO6bvjfvWWAuvy7u+xSASSTluKvoD8r32CxmfDZSZNtyvsfEPYBsv/TVCxXZfuLTF71sNdtGzkQ5ibjahpGxGRdSNSCedN/soxua4+v97ZR/QoYP/wBn0qurL9+7/hlnFaVRRRXZzFVn7SMWLfDbxYZg2S2QNyty4iMBofwseVWaqV9rRP3FVH4r9sfIltfdanLpsZ3w3tBh7Sd1ds3eouLP4tdspBIJjflUTFtw3EP4bjd6YyI1lQSekhp8zpypph+H3HVSqEiANNRIUEjTpS8Yh7dy9ZuWlglchZYZfCSch9f61rnWuV3Ei2GZjookyKiWuJC80jVRsvTz9a6KgMg6g6ERprVR4vw1sNd/ZswWJEnUco896zXyvG6aQ3FVtqqxl8IO39TSXAcPIa6yeJbmYwdvFqRr8REj00qvDHvcayrkfCVke38qa4LEXLQKcxoD1E6GP4UbuLFawy2QNSDuBuI9N/Lf2pfi7+aTMfz9/wBaXXsY7eh21E7/AD5c66W0bLLCelYjaOuLQDx5kI/Lqs+Y8+mnrXu3iXukZDInVnIRY5bnT5+1e/uebXIWMwPfbbmYgDnUbG2zmlvCNgCJ1HL5/wBCtZTu3gLyW2uq9m8EHiyPm8Mx41MFSCfjXTbrJ68K7V3LJyg5gSP2b/Dz21676R560iweOygMnhuKSPIgaEbayJHmDFR8W+5yk9AdR1+kb+tVGVa8dxtL0sPCSPhEmCOQ110Gm4g61HscRgLlIMa6byTpOkaDWZnQ6da9hGCjMYIiJaPiO5UTqANp0r7h8Wo8REb6H+tYpZwQ/wAKSE9216y7moefJi7DAkTmUxvBUkwOe1TuG3CbQ1idYPnO9QeJLDWidIuD5QeumwqIu91+hsDf7y0j/mVW+YB/jWHcXxCtjW13xTSd4gTPr5cq2Tsu84LDHUTYt77/AALv51hTXv7c53K4uOk51ET89+ddPU62zC86PuH8TwTr/ZLptOxzF8ReuwCw1KIsgkbRt5ip2D4ejXGAxSPDgXL7E5S5UEKm0kLEBem+lMOG4fiLIjE8PYFFPiVNRlGoyjnvyFVzH4dr5YHLauWnOVrBGRXIGYCFysIA3B0YDSJqNct3xwn8UwaWLn3jDhsTsl9O7ZQycmQknxA8tiD1FQLPELWVrSFmUA5QZzrP+G6mGnoY1233kYHB4wjL95swNJNkZj5QWC7eXtRiuFYW9aU4jiFy40mFVSGDiZ7vLlAgD0iDtSzZjxSzFYzuxYOXNnsHQAauFXuztoAXJ+fSmfZPgagrduKjvMjPHd2yIMldtJ58yvsqOJtsbCoxc2c1symRoQaFhrBOcbE6Ab70rXjzZGBZlRzLRuxbxQeg1OlTpW9Tjy0vjWKwF4F75fEMilSbci2NQxhtAT4Rr9BWfJDEsgKIxXwzMDvGeCRuYqNheKWncWmLrZPNGQP12O69VGseVdTlCtlcsoMKxEEgIBMCY3POPpW+Gw8wuNDLnS+HfuWtTBVlQlZtkF2mCsaR6AzTrh/GraYbLaLlwi2rudgQGQN4pGuofNrOhBGxnLWs3BN62evhjWRIkHfadKZ2u0raWXUsI/Zghlyn4jIgd5sYBOgJ9ambVZN6PeNY+zcsvYc4bvP2YUal7aBpP4AAzAkkgkknWd6i8FxlrCIysEu3HEBlDMUysVA8KkCcobLIJkZjpXjC8KhrDtkS5dLqsIWyKx8V6PxC2DoT+KDyrQMLatYRVW3btuERhb0Cs5JH7R855QRJ032Gze9csuoot/iF/EHXOEzauSUZhEZcv4RMbRtT1LVgIjumIdgpRBY7zlqM5AgakxIM68qW2M5BLEOfjYpJCB2bKrGAARGX1FT7V60iC9dxN2yFzKq2spdy0fmVso8I19aTssRXw8KmXC4i3dFzPcuXAYADTEgZT0Bk70z+y8ZcYgn/AA7q/J1j38NIsdxQ3oCYm81ssoK3CpYGQRmhV0JG8dKs/wBntoffVI//AJXW/wC64n/6+lb5/wAfynJqNFFFelxFUr7WjGBU9L9v/wAiUH1YVdap32sWM/DbgiYKsB5qQw+oqcuhjuN4WM5Ja4CwUmCIzZVBjSeVQlwzKQc7NHUz/Cn/ABFZSzcEMCCJ6mc36OB7UvRZOx/T/Sua46WSQZJ15Ui7Q3Q1wKxZR+YDn70/LgCY0H+1Vt8RbvqwfRgZUyPr5VPleMc3wLC4kNIMEN0MwQeg1qyZT6jXT2A061XeHElwZ0XqecU6fEEDxbb+vX0qqm6TcGQFMjkZnb+ule8RxAAALoOftE0muYuY2HU6yfXl9K5tixsDuZ16jn9azTNpouBiJAPt+s6e1S8XYw4ALYpnuAD9iLGUAbwpDFYBO5iq298sCASJ6b1Jw/BHIz3m32A008/lWsfE8TEgjKuswOpMDqJ/ltXIv+6AD1iNuXID1rpiLYTQSB1A5CBEetcHEiN9NBVSMtT8PcQEpcRTImSIJG8ZokT5RI51ywGHL3PCPBmkATBryLbaWhlMiCRrpOupEidqe8PwcbRJ6baRtUXmqnEMrdr5VB4ih7yzlDGHzHLyy/i06TM0xtIV0+Hl0PvzqDiLJu4pUBAhVXX/AORgI6nQGPUTRkbl2btFcHhlO4sWwfUIs/WsJxlmOI4lNZzd4o/fQsIHsqH36RX6GRYAA2AisG7bt914v3h+EuJEbq8An2YW/rXXOf8AlmPbsOBW0tAqLrnWP2hUQdgIKn514wWJt2nRbiMiswUoploYwSJaN4Mmp2PvXrdsDCuLdxGgSAQVEFdSp3tldar/ABFL2MxCFtL05pRVaWknLliGAEDbWK5TSrtdhfw4IzvctIwYqWTODkKgibBZToQdDoN6ruL4ZZt3JstZVmUuSGA0OsaxDHfKNfKl/FeG4q3cNy8rWsykHKhs5jAGYZMoGwBgaga0mS6RbRTaBhmlluEHKw0UAqYgwZ1nWioeYThr95eXKe+zlFtpDFrjIp1IJkKiZjvyHOl2J4Dctsyt3iEfEGQc+vhmDULDYhsiMBJ7x2PLbKPXcCp9ntLetzBe0CVYquaAUiBMnMoI0BJisVsi4rw0pBUySSCICmAJ335bU8vvlt66QNvcnWR5VE7WcZfEvaD3e8g7zO4A+IqpM5to0213rvjXVSmcSsrKbT4tVkdRzBO9Mum4f1GfZ3jdjCf3yl3CA2wQDbLHQhwRrp8q58R43bvMmfDWFtZ0ym2rLcDHKVZjmhhm8JWBAJiIg/FxeHeVZGt3DJXNcUIo7x5ZyyzlVAnnqTMaVz4kLBQLbuFmDWDsILMSxgg7LlgGNZG1ZOOinb8eaxd++PAturWbSDnZtnJMDXKWDMTz2pBxLtGMQxJvSriGDJz18KawOUTty2phgMJbe33zXULMHJLyMoRiBbBiJiCANNetS/8AgQBuMO5bJnDsrJr3YUtExmADDlrU/s3iUrs465eAtobluyYZkIUKSsRGXSI+QqXjlDi2UR81snvGKsVaQcoQxlkAmRMnppUl8K62hc7s5GJCnYMROin2O3Q9K447j9+7lH3XDqitmVGAIzREsB8RA2PXWk/Vv7Pt1xcNlFtgANme7mBLgagRAyqImNdquv2V4c97fYxCKlsEeZJP/qtUvhRuftL1zKoVdMvN2O/ynatR+zjB5MGHPxXWNwzvrAH/AIgVWHNn3pzz6WmiiivS4ikXbbD58FdA/LPyp7XHGWc9tlPMEVmU3NDBOB2+9wT2/wAVnxeqiQfku/oPeKJ3BkfUfSixivuPEmDjwMxB0kZTOhEjST/UQZ/Hra4PENbZFe2xt3LbSQxtFzIXlJAykkGCPOuPxflZZm0IjcVSOJ4O5YcsPFbJ0PTyPSr/AIzF2Q47t3ZDJncwdVhRzCkA+ddLmAtXSy27iMMpIV5ttcAHiCo8HMusr5HenXJWc4fGERAJnpTjBcVzHxA6cjz89a68d7IX8MVdFKq4zKp2I38B2PpS3DcSk5bi5T5iq2xKuXQW8vavH3TNtP8AXSpJtVKsNk2GvUf1tWGknh/DQoDMYHT+FSMTf05x0qIbuYaEk+f8Otcb0xzjn6x+tZ2VxugsYkCJ/nM/KuKnWTp8uvlzrujZNRB9RPseX8dK8XMak+NQZ/CCwg66jUz7/Sum0yGfDMOGE7Rrp78/SnOHA6wNBtS3hBhJynU7H+Ohn0psvi5VzVe3ZTmOvLc+Q8zR2CwpvY5G/DnznTkBCCeYgZvcVD4jiPAVEgNoxE/DOseZ2Aq7/ZTw/wAT3TGmgIBAPIHXXak7bJxtpdZD9uHCfgviYiGjcjmPWK16knbHhQxGFdIkgSK7WbiJ2x3svjnv24mbttcrAa5gAWVhBjKQT65l6UcO7R3Rbudz4SWIhCQ0L+YjUL1+VVTB3bmDxRAkH4Sq6FkJJIBGzDcHnqKuGIxNzBu+NwaWr+GxMMyXEkW7h1lTynXQiPLSuDrpGwHH8U4e1iWL2SJAcGQ2oBXMZG8j06GkOLtuiglWhhKyIzDUSpO9Mb2LuYhu9ujKo1Yz5fQeX8q+XuJNdsLbnNbWQgiY20U8hJNN8mi7h7plXuyWUDdgA2rNoRJAII61MFesTwU4V/jS4Lih5ttmEajXmpmZkcjXmR/oOdVGZIF/ue/ti8WC7+FlBmdCcykR5aH+MziyJcuqqHMhUmdOUCND57+Vc14pYzLbvYEMyg5by3bgJBO5GbLP/TXq1fstcPdI4n8xmOepAEzpU5Lw8h7D5YzuVLZiC2aWAiSTJnLpM7UWLBUJ40K22IywodRkLBmgSw8JAJJiCKlMdInT+v69qXupZyU0J0ZiOQJ0AOhOp121pWTdeBg7uUhWgMIIk665gfWTUl+9kNbTK0HMWYOCzbtsIWNI3pklsJbR7gdbR0LhZkAjMVnRiOYBp8jDE5bdpreHwaDPJ8d121GwPiY6eQHQCoi7Vft8WvX7yDFXMqp4QSItoDlUQANgJ5TUvGZBda2ji5lIAYAjNPQHUdIqJkFxCYm2ZEkGDG+vPf6im/BuHrhbf3q4sD/CU7u/5vRf1rDenbGYcqbWFHxHxXfU/h06CF962LhdjJZReiisx7C8Pa9iO8fUk5mO+vIe3861iuvpTnbn6nHAoooru5Ciiigxv7Yez5D9+g31pJ2KvpxDDf8AD75Bv2gTh3cgyBHgPPoOewOlbZ2h4WuIsshGsaV+b+0PC7mExGZJVlaQRuI5iuOU1dXqrx5mvJ7c4BbRQ9u+tk24FwOJNt2z27iMuV8wVliQPxKRzrjieCYu47Jbe3ibml3PLd6fDGUloJ06L08qY4TE4bi1sd41vD48eFXOi3zoAH5FjAA56c6SdoeGXluZb1tQ6qQwgrG0ZQZ0MdYqbxxR6vYe9b8Ny1csoYcW3Yt4iAC6+FQAYnQe5pPxrBqykxqNQdNKY2eN3rQyhrikAHKVz2pDg6TMLENB5iBoRHu7x8eJBbw19WthfEmxBYFrbW8jMIMgsM2wO1bWxA4ba/ZAnWdjXV2AiQJjloTH6/rXLCSLSL5f1NcnugHTxuTARRmJPQLvWsvw9m4J1mPYn361Fv45V03bkBrRhrDXHAuzZSTmj4/ToP4U4wGBwa2/iuJdBBZmVShQn8MHMWA1iIPlWGiEC6+/gH/lFNuG8NRRIEn8x3/0+VO24ZhwQ1vE2rtv8TEOuQaa3FIkazETtXtMINYgiTBEwfMc/wCuVLwDCqAOYqdagAsdv1Jr6lgKuZtAP49OppRxDGy8LqdIAg5dNQf3uR6bVNrZjt7ts1y6FWNSZg+wiOQ19SJ5Vt/ZHhvcYdRGp1NUH7POzpd+8cban22A6DlFawBXT055PUviPtFFFdXNjX2r9kPF31sROsjcH+FVXsv2n7stavibTz3tsAwNh3qwfMZlBGuoiv0NxDBLetlHEg1hPbvsY1m4WQRzBFcPUw59zv6eW57aidoOEXrctnF2w4m1cAEkawjsoAMefMewW8MxYt4bQSzABSY011A6SRv0Hma+9ne09zCs1twHtPOey8ZDt8BJ8BjlsYHkA+HZ+zezXMDLkSWwtwlbiSdQu+h01iKnZ7ddlnZrGXrL99ZaLjDLrl8QYjwkNplJAHtUjtBjn7zJfwi4W+PjKfA4OzKJKiddqjYGxYvt93xlxsE0GC6nKzSABmGgGpOsVCxeE7t2QXO+VTlFzWGC6ArPKBpTZ264XhK4m6qG5btNrle4zKNBqsqDuBtHKnNzsq9tCbd2xdVdW7q5mI8yCAx9hVbVJdVIGs/RSfnUvCYK4lzvQGUNnBMHKxDCPKQDB9ab+WaNUwaHDve7+0SjBe6GfODmAEiIiGBGu3yrthrFm7ZQ2HYXDpcW6AFzTBCEcpBiTr5VXMO8veAkgoGA1iVLR+i14CMVYJ4WW7IYbAFOfUE/rRp5ex1xUTD4lzKlkUMfhysQAPbSKX92LDMrjNh32n8JOvyJ+R+VfMLhLuNZbS2ma4AwZQCdfD4gdgNN+XlVowvB7eDAGNuDE3lErhFbwAgaNeI3/QcyKzviHTsuJOItpevIuFwFn+7RR47pjUJOpnctS27mxN4DLlWfDbGyA8o5E9OXrtwxXEL2LvBi2YiAuUEJbA5W1206x89DWjdhuy4QC44+fM1nd1Pv7L/pm6sXZPhIsWRp4jTyiivTjj7Zp5rd3YoooqmCiiigKpXb3souIQuo8XOrrQRWWbhLrl+VuI8Nu4a4SpZfTSr12d7cYfF2/u3E4DjS1fCGRPJ4mIPPYjeKvna7set4F0GvMVjvHeyroT4YrhzjxeneazXPi/YR8puYZ1xNvlkIJ+Q3PpVQxPDIaGXKw028Q159KUcP4tisI+a1cZG6gnX/ADcm/Xzq1j7UTdVBi8NavEaMSAMy6bc0YbyGg66DSk1eqi45RVn7OuNDddgdgNP0qRhOCFAVtwhj4wfFoZkGJmY1kaSNZq6YXtDwnEfhv2G2garr0kda73/+GgD+1sNAdV0kzoTIAPkd6rVTtS8Zw+4dWcsxMszas5O+YzOYzvzrjauOqquW49u3spVAYkmFI8TAEnc/6XBMXw0STiW0/dBnXlE6UuxPafAWmPdo1wzu2oI665R9KzVbOUHAm8Lge3buBpDBk0A1jK8fhiJkgfWn9+/btKbl3IbhOZkt6KCT8I3kcgB0iaqvFe2Fy8MqTbH7gH02Cnzg1BtYS7fPjJjp/X+1TuRc9O3tPx/GmutCTtH+UdNNuump5kGnvY/swXcEjU+VTOy3ZAsR4a1rgnB1sLAAzda3HG5XluWUxmo78KwC2bYQe9TKKK9DgKKKKAqHxPhyX0KuPQ9KmUUGJds+whQkhZHUVRE7/DODqwXaWcFdI8DKQy6ew3iv1Jesq4hgCKqHHew6XJKD2rjl6Xw74+r4rJLPbQXPDiraX1ja74bi+QuRD+rAGnltMHeGhuWemZCyjaIZJ0jmTXDjPYVlJ8NV1+zNy2ZQsp6qSD9K45SukmN6PcX2cJcHD4rCll/NcE7AaCfpU652d4hfRbd7FYcW1BygOgyg7jfnVV7rFgR3rkfveL/2muDYPEHc/wDio/hUzLLzP9/8b+OfP+v+rP8A8orbbxcRw1rSCFh2j0E10GG4dhwGnEYoiNGPc2WYAaktB5DlyqtWuG4g6Z2Hpp+lTsL2UZmlpYnmdTVb+/dM9mvJjxDt3dcG3YVbKHTJhwVn/PcIzH2HvS/h/C7t4wRCkzlHM9WJ1Y+ZJq3cC7EMY8NaDwfs3bsgEgE1cxyyZc8celf7J9jwoDOIFXu2gAAGgFegKK7YYTF58srleRRRRVpFFFFAUUUUBRRRQFLOKcEtXgcwE9aZ0Us2Mo7RdgyJKiRVHx/ZRgT4TX6OIqFiuE2n3UVyvpzw6T1LH5nu9nW6Vx/4I4Okj51+iL/ZC0dqiv2ITqKj8dX+WMDHAXO8mpmG7Mk8jW4p2KTqKYYXsvZXcTWz06fljH+F9kiSIWr9wHsXEFxAq72MEifCoFSKuenI55epaj4PBpaWFEVIoorogUUUUBRRRQFFFFAUUUUHO7ZVviANLsRwCy34YprRWWSt2rl3shaO1cP+S7fWrVRWezFvvqu2OyVob0zw3B7SbKKn0VsxjLbXxVA2EV9oorWCiiigKKKKAooooCiiigKKKKAooooCiiigKKKKAooooCiiigKKKKAooooCiiigKKKKAooooCiiigKKKKAooooCiiigKKKKAooooCiiig//2Q=="/>
          <p:cNvSpPr>
            <a:spLocks noChangeAspect="1" noChangeArrowheads="1"/>
          </p:cNvSpPr>
          <p:nvPr/>
        </p:nvSpPr>
        <p:spPr bwMode="auto">
          <a:xfrm>
            <a:off x="155575" y="-144463"/>
            <a:ext cx="1383858" cy="1383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4" descr="data:image/jpeg;base64,/9j/4AAQSkZJRgABAQAAAQABAAD/2wCEAAkGBxQTERUTExQWFRUXGBwbGRcYGBocGxoaGhkYHCAZFyAdICggHBslGxgdITEhJyktLi4wHCEzODMsNygtLisBCgoKDg0OGxAQGywkHyYsLCw0LCwsLCwsLC8sLCwsLCwsLCwsLDQ0LCwsLDQsLCwsLCwsLCwsLCwsLCwsLCwsLP/AABEIAKoBKAMBIgACEQEDEQH/xAAcAAACAwEBAQEAAAAAAAAAAAAABQQGBwMCAQj/xABCEAACAQIEAwYDBQUGBgMBAAABAhEAAwQSITEFQVEGEyJhcYEykaEHFEJSsSNiwdHwJDNDcuHxFRaCkqKyY7PSU//EABgBAQEBAQEAAAAAAAAAAAAAAAACAQME/8QAKBEBAQACAgEEAQMFAQAAAAAAAAECESExQQMSUfATYXGxMkKRoeEi/9oADAMBAAIRAxEAPwDcaKKKAooooCiiigKKK44jFogJdgI11PLrQdqKrfEO3eAsmLmJtg9Mw/3pS/2scNH+N8lcj6LU+/H5F6oqlWPtU4Yxj7yq/wCZXH6rT/AdpsJejusTZuE8luKT8gZp78fkNqK+Bq+1QKKKKAooooCiiigKKKKAor4TSPifaa3bOVPG8TlXUwfxbgBf3mKqeRNZbJ2HteO+XqNN/L16VlvE/tAZ2Nu2Wdh+CwA5A1+O4wyDbkhj81Lr6464q3Hs2bKN8Ny+zYhxPTMWj2A9q5/l+Iv2Xy1DE9pMKjFWv28w3UOpYeoBmuP/ADbhOd2P+lv5VnVq34HZ+NgC2AWFi0AEnaYkj3rjh0RrTXzxnFhFaAQmcN0ICgkz0rPyZfo32Rp+F7U4O42VcRaLdDcQH5Ez9KapdBEggg7f6VjGFXF3ATa4jau2RMtibSgQJ15NqRHvUa3i79gycKh11uYC8UkxuUBAbbzrPyX9Pv34PY3Oisu7P9uHZsiXlvEb2b6izfHodEc+ULPNqu3Bu09m+ckm3dG9u4Mre3IidJBI86uepL39+/qi4ndFFFdGCiiigKKKKAooooCiiigKTcf7S4fCKTccSPwgiRpMtr4R5n61Xu2PbC4rDD4NHuXHkZ1UkSDBW2dpB3bYaga7ZNjExFu43e2mN1TmJYbTqSoO9zfUyfQGudzvhUi48b+0W9ccJmXB222a6tzxAjQgAZnHn4RB2POtcYS6mXNiFxOYAplOa0cxjUAQSIMrcn0po/DU7lLiO921c1DO05SdSsHw/pO+tI8KbWFvyyN3FwFSEBYq3IqBtI+UdTUWNjjZ4TbGyLO8gD9Iiu54aSdFG3IVMxmMWwoufEmcAmDEHmRv/vVu4F2hw11RlVLdxGkEDRxsQuYnYEkToSF2pL8mvKnYbs9dcSLLMBzCGleO4AvO1qP3SD7Vr3D+Ot3h8ZOaPDymAJt6aqYkroQSYJqyJaS+PHbtuN9lMzzGp5a+9V2lgfCuN4/CR93xL5R/hXf2iDyAbUexrQezP2soSLePTuG270eKyfU/En/VI8xVwxHY/CNM2YkRIJ09Kp/aT7NsttnsNngaoRrHl19KTHXRtpmFxaXFDIwYESCCDI6gjQjzFdq/O3Z3jWI4Y82Zexu+HY6ebWj+B/oedbd2V7S2MdZ72y4YbEbMp/K43VvL3FVjlssO6KKKtgooooCuGNxa2kLudPLUknYAcya+4vErbRncwqiSf5dSdgOdZj2m449xgShdnzLZsDWeoaPwCJdhox8IOUEvOWXtVjjtM7Q9rpALEqjH9klvW5c6ZNwRI/vCI/IDAcoeIYMqi3OJZ0tMdMLZYG4doa+ZzMZOvPU+lCYJ7JN2+C2IfU3GBnplQEQEHlvHy9cCvXmzNfwlnEAAK1/MA4QSQWzMHAn8siTtXDdt5dNa6dLvGc9m3bwlm3h7DEh1y/tAVIEGCPFE6nfzrxi+OKiLavXFRJMLDZ57xvFKiFUbGY39aW22drhbDquR21zEmMjEB1jfMoj0Aqfa4XmZ2vOXLyCGiAJJygbRqai3dVovx9yxaUgXLQzLCgFZJRwQIXmZO9TsPj0S4LdrFWMNdLA5rhXwjIdQG5mY9zTHCcPtKMqIunRR/D9aa4HhCXM0qrlBOQQWaQYVfWCJnT50nNbeIrqcKN4l1xNvEqC6X9QMwYz3oXmO8Gg5hjvXThWGtmwGyqqLOgHhGUnUfKRFWrGdjsKLQfEWUuOiHZdNpyk6EppsTrVfu2A2FFn+6e9ZbKACIWAMw5AAsoFVnh0iZOfGPut51w5wly8RAa6rqptGNx6bmDtrSlcDiEs96A+Lwqn0v2tPiQggmAfI71Kw2Pa3ZyNhu6vZiXxFy4gsgmdUMgnQwFiTAHnXB+KsCtvDtfQp/duqBrVx1EEXDyGmp0nWJiKb+fv3/Br4Wzsv2zACh372yYC3R8ScouiB/wBwAHkNJv6OCAQQQdQRsR1FYlcw9yTfUIt5v7y2oAt3eoA2V+U6A86s/YrtOqAAk9wxjxb2X5gzqFnQjkfrWGev2+/f4Tli0iiiivQ5iiiigKKKKAqhfaR2yFhThbJJvMIYqdUzbKDyYjXyGvMVae0vGFwuGe8YkaKCYBY7A+XM+QNYvwi8xd772++d5LOwP7MMZLgqR4jv0kqtc87vhUnlC4dgRcRz3otOmtwERcOsAIIKhZ2HTXmSHWG7R4FlH3jFObgAXw280KIG4MtsdB1r3xfhCYgtcwl0G5aUsrAFWIB8QI0zKDoYnqDpSfv7l0A31to8f4YILdC55nzgHrJqIdjD37qG5bs3FOFcllV0OYZiDAB+Azr9OVdwQFDtp6c56DrXmzheZOgpfcxAuXFIOVc0L6fmHIeXp51n6LxmzUsLhCnwqNx56RPz9PlUqyqhcwUHWCQvPoI5jXce1Q8GRImNOg0MCJ/Rp/WZE9MWAvKfIz5Eif1rd8NvHCfwQnW5A0YQDodtS0jUT8teVWTCcRCNbdG8JGVhOxjTzMgGPfzqr4JoEactD5b1Mw2JP92x5QFaZ8p9dIIrduV7aLgcaCFAYNI0PUDr0Ycx7+ki1i1Ykc13B3rPeEcVgHLJXfKN9OYn8S/z6xTpuK6K6klhsw5ruQfbXyPQSa33Vjt2k7GWb6u48DwTO4mOn8vrWMg4jh2Ja9hyVdTFy3PhugHZhzjkRtyPOt1wmP3bNoYOgJAnn6a6/wClVLtx2bDL3ltduXkB8PsNjsVEbjXLWxcOyXH0xuFt30/ENRzBG4PmD5D605r899iuOvw/GASPu+IYBgTAS6dA3QA6KT6HlX6Aw14OiuJgiddCPIjkRsRXTG7LHSiilnaPif3fDvcEZohAebtoo9JOvlNUxVO2vGlZ2VpFjD6uRoWudFPl8IPUudCgqoYfj33di7/s8ZfGVGZD3eHTTLbXlJnYdK+38SrXMjJcuJhl724FUu1y7HhDannqToNTtUjCsmPUAFb2dy2Ie6R+zRVIWygzTsNZ5g15rd3btOJp44risatk/eHF1My93d6nMoKxMzDaH6aaxTw1bsM/ijQyTzjQxuNPpUO3aDOcty49hXY2lcyRqRJbdj0JHP0pnmIHP108/Lf3qFziLBwrhLKUSACwlRI0HU66Cf61r7xjAGy7gmVXL4jAkuDAUSTurD2qLwHjBhiWnKrZQeUtJII3g/IgUs43jS962uYSch9crlo13hc3zPnTiRk3a7txIWYc6LnUFidFBcAsegAMyek1bOE3fu9tjbAuO7EesOZadvFcZ2HLLHTWoYnDd4rLlkspEQNdDv5VE7J8axK4cd5ZuqVAWTbcAwIBDRBG+on+e4yzmMy1Wh4/iIW0/wB6fOApL20GW3H5SfibodQD0qqnFXsRiRfv2+5UpktIwyuwksz5D4gvwLJHKkHH+02kbGVJB1OhmCAOe3vTLsvgSB3t0k3rmpJMkAmQv8/Mk0yzvTZhrHdOb1lbiFWUMp0II3riBYw9sG5mS0sCUQtlGw0GsegMU24fZRmZWYAhc0RLETGg9etcntTpMiSNfIwRHWRHtSRO0U8bwaq72bJuC3o73dMhIJH7MwxmOg0NVrHh0P3vJAYf2i2BpkP+JHVRAYdPSmFy2i4r+1XLdvDnKyHIc7sgJFolRrr4gCZOwpu/EmxGSzhrDIjklyy+JkQwc/OCdII5+VXv56Z44PexHF+8TumMlRKNPxJpp6rIHoRVorG+Fu+CxRs6zaIe3O7WmkZfM/EnyNbBYvB1V1MqwBB6giQflXTC/wBt8Iy+XSiiiuiRRRXDHYpbVp7r6LbRnY+Sgk/QUGUfaZjRi8YuFLAWrJEk7ZzqzHqACqDzLVCxXY+4GVsLdSbgJCBsyPEZoBgg9YjeYNVv74bj95iVYLcZjcNtSY/E2uwJa4dyJy17u92bRu2sSii28rZVzOVnkgiIIyQIBnTauCnvGm897Ldsiz3eUMqgBWKaDKBymWIga7gVNQSZNeLeIZ1U3CxaJ8W8md+ex+lTEZVXOwBjyjkdNOdPDSLtTedUUIJkmRtIHI+VQ+A8QS8chGU6yp3HpOw509u4F8QM+Xw65QNxyqniy1m87gaI2rAGDyIbodd9uXrk0vdnC6Y1wNFn0HPlrt84pab7d4QRsJHloDHmI9xvTXC3FuqD4TtOmswOa/rP60v4vhSDnTQiNJI8xTymGVm6QocHQaET7hhyj/frTbC4gOAXHhHMakDXWek/w6VXsKQ6yAu5BBiJB18qkWMVlPhMHrqI5akae9bE1P4th7tt+8AGpzi4uxAgZgQdNDrXnDcfGqggMdlOkkaxpoOg9qnYHFKP8bKTyCMFbl4wCQT5iJ0G1HEuAozZ1VVYwYTPlaei6hWnWFdvMCiXbg3GToFDEaGNdhpqdtV0I13+Vqw3EEYEH66t5FZ5g6g1nRtvbJABXfn+kgxpI/iN67YXHOh0M6a7mN9Nt5/Q1ljYT9qcClx7ipAVmPlDBiDE8g4MeUVpX2Scd7/BrbfN3lrwuWkyy6HU9QVMedZznzhjGue59br7VK+zriH3fiLIT4buVtTGoOQz6K8x5eVVjVWN3qgfaXxAC5ZtE6W1e+3qBkT9X+Qq/wBYt9oOK7zF4hddWt2gP8upHoZOnnV+pdQwnJdg+IizZFthcLXybl0WTDlWOif9o2A2flX3HWMHcAezfdbhMG2VK3QCpJDxpEfmA8tasFqxiVALcNt4lIhblor3mTlJUrOgHXakvEyr3Dkw13DsoAIuhg0mZCgoPDoDOoM76Vy1qKl2l8MwUlVUAgwANdPIf70wxnB2VwkSxAiCCDPQzGtROFdpn7p7Vy1bu90SsgAOFgxBXmNY32o42SUe7buMB3bMpBJ0KmY9tQBzAqdabvZEt+5hcWcNeUic5SejkN9CrLp+71qz9heDjEXnxd7xW1OS0sxJB1Y9dSQNtNdQapPEhexFzNiZF0PaUkGZzK4NxTpoVVfdRzFWXCdqls4VLaEKwt+ED4UJG52AAB3nrppTL9G471o243j7aJddbsXWe4ttbaEZVRioM6flGok6jzrvhOOY8IDetlRp8VuIkDy3k/U1Ssfhb33Y3nRkRlCWiw1YSsvBIJB0+XnUjh/FsQtsHOjALplL2zvEAZioHLbofTbvssnSV2nxxutZlF7wPbMQd2MMWExMEHbSKfYHibW7mUYZ7yMpBdQTkOkT0Bk6nTQDSqzN6/irWcMwXvHEnMDAykggCdWHXlrTDGcBuYgBkBUoQAxZ1USR4XKAkA+h5HlUznJWXS58M4kURpVXg+B1gtbkKWtuPwmdhOoiYNQsZxC4M9tLiW2ZQVBE5YMs8ZcoHjWQNWg1QMJ2nGHxLi54WZTbd0dgGKkAM4IVWgSpcjQKJiDDRMY2IvOtsK7XFW2Gc6DRndokAqQF0O+gq7lYjHFbLNxLqh1GdYDqxUCZ2gfEpg9OfOufCcCzLmweHvWM0l3xF24FUkksLS5jm8X4gADyaumLx6WLD+G4720EKQBmuQdwq9cvXVvIUiucOxV24VtZhbYm4D3qhVdkX4wGBIDofwwQ+8ik4nLHztZbVO6bvjfvWWAuvy7u+xSASSTluKvoD8r32CxmfDZSZNtyvsfEPYBsv/TVCxXZfuLTF71sNdtGzkQ5ibjahpGxGRdSNSCedN/soxua4+v97ZR/QoYP/wBn0qurL9+7/hlnFaVRRRXZzFVn7SMWLfDbxYZg2S2QNyty4iMBofwseVWaqV9rRP3FVH4r9sfIltfdanLpsZ3w3tBh7Sd1ds3eouLP4tdspBIJjflUTFtw3EP4bjd6YyI1lQSekhp8zpypph+H3HVSqEiANNRIUEjTpS8Yh7dy9ZuWlglchZYZfCSch9f61rnWuV3Ei2GZjookyKiWuJC80jVRsvTz9a6KgMg6g6ERprVR4vw1sNd/ZswWJEnUco896zXyvG6aQ3FVtqqxl8IO39TSXAcPIa6yeJbmYwdvFqRr8REj00qvDHvcayrkfCVke38qa4LEXLQKcxoD1E6GP4UbuLFawy2QNSDuBuI9N/Lf2pfi7+aTMfz9/wBaXXsY7eh21E7/AD5c66W0bLLCelYjaOuLQDx5kI/Lqs+Y8+mnrXu3iXukZDInVnIRY5bnT5+1e/uebXIWMwPfbbmYgDnUbG2zmlvCNgCJ1HL5/wBCtZTu3gLyW2uq9m8EHiyPm8Mx41MFSCfjXTbrJ68K7V3LJyg5gSP2b/Dz21676R560iweOygMnhuKSPIgaEbayJHmDFR8W+5yk9AdR1+kb+tVGVa8dxtL0sPCSPhEmCOQ110Gm4g61HscRgLlIMa6byTpOkaDWZnQ6da9hGCjMYIiJaPiO5UTqANp0r7h8Wo8REb6H+tYpZwQ/wAKSE9216y7moefJi7DAkTmUxvBUkwOe1TuG3CbQ1idYPnO9QeJLDWidIuD5QeumwqIu91+hsDf7y0j/mVW+YB/jWHcXxCtjW13xTSd4gTPr5cq2Tsu84LDHUTYt77/AALv51hTXv7c53K4uOk51ET89+ddPU62zC86PuH8TwTr/ZLptOxzF8ReuwCw1KIsgkbRt5ip2D4ejXGAxSPDgXL7E5S5UEKm0kLEBem+lMOG4fiLIjE8PYFFPiVNRlGoyjnvyFVzH4dr5YHLauWnOVrBGRXIGYCFysIA3B0YDSJqNct3xwn8UwaWLn3jDhsTsl9O7ZQycmQknxA8tiD1FQLPELWVrSFmUA5QZzrP+G6mGnoY1233kYHB4wjL95swNJNkZj5QWC7eXtRiuFYW9aU4jiFy40mFVSGDiZ7vLlAgD0iDtSzZjxSzFYzuxYOXNnsHQAauFXuztoAXJ+fSmfZPgagrduKjvMjPHd2yIMldtJ58yvsqOJtsbCoxc2c1symRoQaFhrBOcbE6Ab70rXjzZGBZlRzLRuxbxQeg1OlTpW9Tjy0vjWKwF4F75fEMilSbci2NQxhtAT4Rr9BWfJDEsgKIxXwzMDvGeCRuYqNheKWncWmLrZPNGQP12O69VGseVdTlCtlcsoMKxEEgIBMCY3POPpW+Gw8wuNDLnS+HfuWtTBVlQlZtkF2mCsaR6AzTrh/GraYbLaLlwi2rudgQGQN4pGuofNrOhBGxnLWs3BN62evhjWRIkHfadKZ2u0raWXUsI/Zghlyn4jIgd5sYBOgJ9ambVZN6PeNY+zcsvYc4bvP2YUal7aBpP4AAzAkkgkknWd6i8FxlrCIysEu3HEBlDMUysVA8KkCcobLIJkZjpXjC8KhrDtkS5dLqsIWyKx8V6PxC2DoT+KDyrQMLatYRVW3btuERhb0Cs5JH7R855QRJ032Gze9csuoot/iF/EHXOEzauSUZhEZcv4RMbRtT1LVgIjumIdgpRBY7zlqM5AgakxIM68qW2M5BLEOfjYpJCB2bKrGAARGX1FT7V60iC9dxN2yFzKq2spdy0fmVso8I19aTssRXw8KmXC4i3dFzPcuXAYADTEgZT0Bk70z+y8ZcYgn/AA7q/J1j38NIsdxQ3oCYm81ssoK3CpYGQRmhV0JG8dKs/wBntoffVI//AJXW/wC64n/6+lb5/wAfynJqNFFFelxFUr7WjGBU9L9v/wAiUH1YVdap32sWM/DbgiYKsB5qQw+oqcuhjuN4WM5Ja4CwUmCIzZVBjSeVQlwzKQc7NHUz/Cn/ABFZSzcEMCCJ6mc36OB7UvRZOx/T/Sua46WSQZJ15Ui7Q3Q1wKxZR+YDn70/LgCY0H+1Vt8RbvqwfRgZUyPr5VPleMc3wLC4kNIMEN0MwQeg1qyZT6jXT2A061XeHElwZ0XqecU6fEEDxbb+vX0qqm6TcGQFMjkZnb+ule8RxAAALoOftE0muYuY2HU6yfXl9K5tixsDuZ16jn9azTNpouBiJAPt+s6e1S8XYw4ALYpnuAD9iLGUAbwpDFYBO5iq298sCASJ6b1Jw/BHIz3m32A008/lWsfE8TEgjKuswOpMDqJ/ltXIv+6AD1iNuXID1rpiLYTQSB1A5CBEetcHEiN9NBVSMtT8PcQEpcRTImSIJG8ZokT5RI51ywGHL3PCPBmkATBryLbaWhlMiCRrpOupEidqe8PwcbRJ6baRtUXmqnEMrdr5VB4ih7yzlDGHzHLyy/i06TM0xtIV0+Hl0PvzqDiLJu4pUBAhVXX/AORgI6nQGPUTRkbl2btFcHhlO4sWwfUIs/WsJxlmOI4lNZzd4o/fQsIHsqH36RX6GRYAA2AisG7bt914v3h+EuJEbq8An2YW/rXXOf8AlmPbsOBW0tAqLrnWP2hUQdgIKn514wWJt2nRbiMiswUoploYwSJaN4Mmp2PvXrdsDCuLdxGgSAQVEFdSp3tldar/ABFL2MxCFtL05pRVaWknLliGAEDbWK5TSrtdhfw4IzvctIwYqWTODkKgibBZToQdDoN6ruL4ZZt3JstZVmUuSGA0OsaxDHfKNfKl/FeG4q3cNy8rWsykHKhs5jAGYZMoGwBgaga0mS6RbRTaBhmlluEHKw0UAqYgwZ1nWioeYThr95eXKe+zlFtpDFrjIp1IJkKiZjvyHOl2J4Dctsyt3iEfEGQc+vhmDULDYhsiMBJ7x2PLbKPXcCp9ntLetzBe0CVYquaAUiBMnMoI0BJisVsi4rw0pBUySSCICmAJ335bU8vvlt66QNvcnWR5VE7WcZfEvaD3e8g7zO4A+IqpM5to0213rvjXVSmcSsrKbT4tVkdRzBO9Mum4f1GfZ3jdjCf3yl3CA2wQDbLHQhwRrp8q58R43bvMmfDWFtZ0ym2rLcDHKVZjmhhm8JWBAJiIg/FxeHeVZGt3DJXNcUIo7x5ZyyzlVAnnqTMaVz4kLBQLbuFmDWDsILMSxgg7LlgGNZG1ZOOinb8eaxd++PAturWbSDnZtnJMDXKWDMTz2pBxLtGMQxJvSriGDJz18KawOUTty2phgMJbe33zXULMHJLyMoRiBbBiJiCANNetS/8AgQBuMO5bJnDsrJr3YUtExmADDlrU/s3iUrs465eAtobluyYZkIUKSsRGXSI+QqXjlDi2UR81snvGKsVaQcoQxlkAmRMnppUl8K62hc7s5GJCnYMROin2O3Q9K447j9+7lH3XDqitmVGAIzREsB8RA2PXWk/Vv7Pt1xcNlFtgANme7mBLgagRAyqImNdquv2V4c97fYxCKlsEeZJP/qtUvhRuftL1zKoVdMvN2O/ynatR+zjB5MGHPxXWNwzvrAH/AIgVWHNn3pzz6WmiiivS4ikXbbD58FdA/LPyp7XHGWc9tlPMEVmU3NDBOB2+9wT2/wAVnxeqiQfku/oPeKJ3BkfUfSixivuPEmDjwMxB0kZTOhEjST/UQZ/Hra4PENbZFe2xt3LbSQxtFzIXlJAykkGCPOuPxflZZm0IjcVSOJ4O5YcsPFbJ0PTyPSr/AIzF2Q47t3ZDJncwdVhRzCkA+ddLmAtXSy27iMMpIV5ttcAHiCo8HMusr5HenXJWc4fGERAJnpTjBcVzHxA6cjz89a68d7IX8MVdFKq4zKp2I38B2PpS3DcSk5bi5T5iq2xKuXQW8vavH3TNtP8AXSpJtVKsNk2GvUf1tWGknh/DQoDMYHT+FSMTf05x0qIbuYaEk+f8Otcb0xzjn6x+tZ2VxugsYkCJ/nM/KuKnWTp8uvlzrujZNRB9RPseX8dK8XMak+NQZ/CCwg66jUz7/Sum0yGfDMOGE7Rrp78/SnOHA6wNBtS3hBhJynU7H+Ohn0psvi5VzVe3ZTmOvLc+Q8zR2CwpvY5G/DnznTkBCCeYgZvcVD4jiPAVEgNoxE/DOseZ2Aq7/ZTw/wAT3TGmgIBAPIHXXak7bJxtpdZD9uHCfgviYiGjcjmPWK16knbHhQxGFdIkgSK7WbiJ2x3svjnv24mbttcrAa5gAWVhBjKQT65l6UcO7R3Rbudz4SWIhCQ0L+YjUL1+VVTB3bmDxRAkH4Sq6FkJJIBGzDcHnqKuGIxNzBu+NwaWr+GxMMyXEkW7h1lTynXQiPLSuDrpGwHH8U4e1iWL2SJAcGQ2oBXMZG8j06GkOLtuiglWhhKyIzDUSpO9Mb2LuYhu9ujKo1Yz5fQeX8q+XuJNdsLbnNbWQgiY20U8hJNN8mi7h7plXuyWUDdgA2rNoRJAII61MFesTwU4V/jS4Lih5ttmEajXmpmZkcjXmR/oOdVGZIF/ue/ti8WC7+FlBmdCcykR5aH+MziyJcuqqHMhUmdOUCND57+Vc14pYzLbvYEMyg5by3bgJBO5GbLP/TXq1fstcPdI4n8xmOepAEzpU5Lw8h7D5YzuVLZiC2aWAiSTJnLpM7UWLBUJ40K22IywodRkLBmgSw8JAJJiCKlMdInT+v69qXupZyU0J0ZiOQJ0AOhOp121pWTdeBg7uUhWgMIIk665gfWTUl+9kNbTK0HMWYOCzbtsIWNI3pklsJbR7gdbR0LhZkAjMVnRiOYBp8jDE5bdpreHwaDPJ8d121GwPiY6eQHQCoi7Vft8WvX7yDFXMqp4QSItoDlUQANgJ5TUvGZBda2ji5lIAYAjNPQHUdIqJkFxCYm2ZEkGDG+vPf6im/BuHrhbf3q4sD/CU7u/5vRf1rDenbGYcqbWFHxHxXfU/h06CF962LhdjJZReiisx7C8Pa9iO8fUk5mO+vIe3861iuvpTnbn6nHAoooru5Ciiigxv7Yez5D9+g31pJ2KvpxDDf8AD75Bv2gTh3cgyBHgPPoOewOlbZ2h4WuIsshGsaV+b+0PC7mExGZJVlaQRuI5iuOU1dXqrx5mvJ7c4BbRQ9u+tk24FwOJNt2z27iMuV8wVliQPxKRzrjieCYu47Jbe3ibml3PLd6fDGUloJ06L08qY4TE4bi1sd41vD48eFXOi3zoAH5FjAA56c6SdoeGXluZb1tQ6qQwgrG0ZQZ0MdYqbxxR6vYe9b8Ny1csoYcW3Yt4iAC6+FQAYnQe5pPxrBqykxqNQdNKY2eN3rQyhrikAHKVz2pDg6TMLENB5iBoRHu7x8eJBbw19WthfEmxBYFrbW8jMIMgsM2wO1bWxA4ba/ZAnWdjXV2AiQJjloTH6/rXLCSLSL5f1NcnugHTxuTARRmJPQLvWsvw9m4J1mPYn361Fv45V03bkBrRhrDXHAuzZSTmj4/ToP4U4wGBwa2/iuJdBBZmVShQn8MHMWA1iIPlWGiEC6+/gH/lFNuG8NRRIEn8x3/0+VO24ZhwQ1vE2rtv8TEOuQaa3FIkazETtXtMINYgiTBEwfMc/wCuVLwDCqAOYqdagAsdv1Jr6lgKuZtAP49OppRxDGy8LqdIAg5dNQf3uR6bVNrZjt7ts1y6FWNSZg+wiOQ19SJ5Vt/ZHhvcYdRGp1NUH7POzpd+8cban22A6DlFawBXT055PUviPtFFFdXNjX2r9kPF31sROsjcH+FVXsv2n7stavibTz3tsAwNh3qwfMZlBGuoiv0NxDBLetlHEg1hPbvsY1m4WQRzBFcPUw59zv6eW57aidoOEXrctnF2w4m1cAEkawjsoAMefMewW8MxYt4bQSzABSY011A6SRv0Hma+9ne09zCs1twHtPOey8ZDt8BJ8BjlsYHkA+HZ+zezXMDLkSWwtwlbiSdQu+h01iKnZ7ddlnZrGXrL99ZaLjDLrl8QYjwkNplJAHtUjtBjn7zJfwi4W+PjKfA4OzKJKiddqjYGxYvt93xlxsE0GC6nKzSABmGgGpOsVCxeE7t2QXO+VTlFzWGC6ArPKBpTZ264XhK4m6qG5btNrle4zKNBqsqDuBtHKnNzsq9tCbd2xdVdW7q5mI8yCAx9hVbVJdVIGs/RSfnUvCYK4lzvQGUNnBMHKxDCPKQDB9ab+WaNUwaHDve7+0SjBe6GfODmAEiIiGBGu3yrthrFm7ZQ2HYXDpcW6AFzTBCEcpBiTr5VXMO8veAkgoGA1iVLR+i14CMVYJ4WW7IYbAFOfUE/rRp5ex1xUTD4lzKlkUMfhysQAPbSKX92LDMrjNh32n8JOvyJ+R+VfMLhLuNZbS2ma4AwZQCdfD4gdgNN+XlVowvB7eDAGNuDE3lErhFbwAgaNeI3/QcyKzviHTsuJOItpevIuFwFn+7RR47pjUJOpnctS27mxN4DLlWfDbGyA8o5E9OXrtwxXEL2LvBi2YiAuUEJbA5W1206x89DWjdhuy4QC44+fM1nd1Pv7L/pm6sXZPhIsWRp4jTyiivTjj7Zp5rd3YoooqmCiiigKpXb3souIQuo8XOrrQRWWbhLrl+VuI8Nu4a4SpZfTSr12d7cYfF2/u3E4DjS1fCGRPJ4mIPPYjeKvna7set4F0GvMVjvHeyroT4YrhzjxeneazXPi/YR8puYZ1xNvlkIJ+Q3PpVQxPDIaGXKw028Q159KUcP4tisI+a1cZG6gnX/ADcm/Xzq1j7UTdVBi8NavEaMSAMy6bc0YbyGg66DSk1eqi45RVn7OuNDddgdgNP0qRhOCFAVtwhj4wfFoZkGJmY1kaSNZq6YXtDwnEfhv2G2garr0kda73/+GgD+1sNAdV0kzoTIAPkd6rVTtS8Zw+4dWcsxMszas5O+YzOYzvzrjauOqquW49u3spVAYkmFI8TAEnc/6XBMXw0STiW0/dBnXlE6UuxPafAWmPdo1wzu2oI665R9KzVbOUHAm8Lge3buBpDBk0A1jK8fhiJkgfWn9+/btKbl3IbhOZkt6KCT8I3kcgB0iaqvFe2Fy8MqTbH7gH02Cnzg1BtYS7fPjJjp/X+1TuRc9O3tPx/GmutCTtH+UdNNuump5kGnvY/swXcEjU+VTOy3ZAsR4a1rgnB1sLAAzda3HG5XluWUxmo78KwC2bYQe9TKKK9DgKKKKAqHxPhyX0KuPQ9KmUUGJds+whQkhZHUVRE7/DODqwXaWcFdI8DKQy6ew3iv1Jesq4hgCKqHHew6XJKD2rjl6Xw74+r4rJLPbQXPDiraX1ja74bi+QuRD+rAGnltMHeGhuWemZCyjaIZJ0jmTXDjPYVlJ8NV1+zNy2ZQsp6qSD9K45SukmN6PcX2cJcHD4rCll/NcE7AaCfpU652d4hfRbd7FYcW1BygOgyg7jfnVV7rFgR3rkfveL/2muDYPEHc/wDio/hUzLLzP9/8b+OfP+v+rP8A8orbbxcRw1rSCFh2j0E10GG4dhwGnEYoiNGPc2WYAaktB5DlyqtWuG4g6Z2Hpp+lTsL2UZmlpYnmdTVb+/dM9mvJjxDt3dcG3YVbKHTJhwVn/PcIzH2HvS/h/C7t4wRCkzlHM9WJ1Y+ZJq3cC7EMY8NaDwfs3bsgEgE1cxyyZc8celf7J9jwoDOIFXu2gAAGgFegKK7YYTF58srleRRRRVpFFFFAUUUUBRRRQFLOKcEtXgcwE9aZ0Us2Mo7RdgyJKiRVHx/ZRgT4TX6OIqFiuE2n3UVyvpzw6T1LH5nu9nW6Vx/4I4Okj51+iL/ZC0dqiv2ITqKj8dX+WMDHAXO8mpmG7Mk8jW4p2KTqKYYXsvZXcTWz06fljH+F9kiSIWr9wHsXEFxAq72MEifCoFSKuenI55epaj4PBpaWFEVIoorogUUUUBRRRQFFFFAUUUUHO7ZVviANLsRwCy34YprRWWSt2rl3shaO1cP+S7fWrVRWezFvvqu2OyVob0zw3B7SbKKn0VsxjLbXxVA2EV9oorWCiiigKKKKAooooCiiigKKKKAooooCiiigKKKKAooooCiiigKKKKAooooCiiigKKKKAooooCiiigKKKKAooooCiiigKKKKAooooCiiig//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16" descr="data:image/jpeg;base64,/9j/4AAQSkZJRgABAQAAAQABAAD/2wCEAAkGBxISEhUUEhQWFhUXGB4bFxcYGBsaIBsdHRogIB4aHx8dHCgiIx8lIiAgIzEiJSkrMi4uHh8zODMuNyguLi0BCgoKDg0OGhAPFywkHCQsLCwrLCwsLCwsLCw2LCwsLCwsLCwsLCwsLCwvNCwsLCwsLCwsLCw0LCw0LCwuLCwsMv/AABEIAJ8AoAMBIgACEQEDEQH/xAAcAAABBQEBAQAAAAAAAAAAAAAGAAMEBQcCCAH/xABAEAACAgAEBAQDBQUGBQUAAAABAgMRAAQSIQUGMUETIlFhBzJxFCNCgZEzUmKhsSRyktHh8DRTY4KTc4Ojs8H/xAAWAQEBAQAAAAAAAAAAAAAAAAAAAQL/xAAYEQEBAQEBAAAAAAAAAAAAAAAAARExYf/aAAwDAQACEQMRAD8A3HCwsLALCwsLALCxE4pxOHLRmWeRY41q2Y0BZoYGc3x7NzajCEysCMD9om8zOg6kRHSEB7O7dPw74Apz+eigQyTSLGg6s7BRv03OKA87Zd9X2eOfM10MUR0N/dkbTGf8WBfJRpM2vK5eTPOW1faMwxWEGq1KWWjsSPuo6oVeCAcvZ6Uff50Rei5WICv/AHJtZP5KtYDuTj/EGJ8HIKFrytLmAN/4lRG2+jYjPxriYIscOTbcNO5JPrdCvpRxIPIGRbedZcwf+vNJIPrTNQ/IYfj5E4WvTJZf/wAYP9cQQY+M8V2qLIS7+YJmHBI9vIa/O8dnmrPRg+PwyQm/L4EySbe+vQb+gN+2JMnIHCm65HL/AJIB/TDY5Fyyf8PJmcue3hTvpH/YxZP1XFHUHxB4eXKSStAw7ZhGhv8Au6wLr2wURuGAKkEEWCNwQehB9MB+e4DnQpUSwZyOv2Wai0Ma/wCpH5bP/p7YE/sKZSRjG83CJnoU9S5Zzd+V/ksm6+Ru+muoa9hYAoeeZsq/h8VhWFaATMxlnjdttiNPkJ6gEnofYk6hlVlDKQVYAgjoQdwcB3hYWFgFhYWFgFhYWFgFim49x5YLjjAkzLLqjhur7amNeVAerHD3HOKnLhNMZkeR9CqCBWxJZieigA2fp3IwH5OHMNI+XgkL5il+2Z1gKjPUIinq9ElUOyAhmskAhzMznMHb7ZntmEQYrDltqDG7EffzEGRragB0tU5ajA8fiTjNSKbClT4SMTQEcNkFr21NbGz0BrD2Wmy2VH2LKEJKW06yrSDxWUuTI1+aQqCxs38t1qFxeK8OzQQq+YfQwO7BHCuVpGLBUZV1USNJ37gYgJuFZ9Z4UmUMFddShtjR6Hb1G+JWKflTPLLlkUKUeECKWI9Y3RQCp/kQe4IPfA1zpNmXzPhLJIkQVCAmpVOrVqLspDsQQtKpUVq63QAl4vzNlsudDOXl/wCVENb/AJqPlG/VqGByb4mInz5HOL83aHqoth+1+YDfT1I3AOKTK8v+AGUKmXZAS0yDWjE/NqUkakYC9DUUYbE3ipPF8xM5EWgHSv3oQ2QLKtbliwG9X0u7w0GY+IpOnRw/NMHrQ4MTIb6HUrkAe+FJzln1GpuGqVoltGa1Mte3ggEnsAexwB8T4NMhWOdyqOvkmJGh2PQtVAWas+jE9sLJclwhirDTPG1srrqNFOmkMNjuy0dwGF2DgrSsvz7lxvmUkyy9pHAaJq9JEJA67atN4JUaOaOwUljcdqdWH8wRjFYOWWSQRJJKknzCETGMsO7wS6SsgX9x1LCxfUHEDKZbN5KVmgcgD9tpXw5I9iFaZE1Kyf8AVCup36YI1PPcqmJT9i0mMimycxJhYeiE2Ym9KBX+He8CmW+0ZMzScMVifKZ+HT3ri3O6eegrbjUtrQFXVYKeS+bzmdMOZCx5jTqQqQY8wn/MiIJB91BOnF1xvgiZjS4Jjnjvwp1HmQntX4kPdDsfY74o75c5hy+eiMuXYsobSbUqQaBog79CD+eLXGUZvJyw5k5mCNYs3AC+ZyqlhHmUIIE0ZUbrd9VJBABrueco8yRZ/LpMhUMQPEjDBjGx/C3Q/qBgLvCwsLALEfiGdjhjaSV1RFFlmIUD6k4kYD+ZeII8rLI0f2XKqJcwasiVSHjW+g0ga63Jtel7hTZiXMM6aVROJZxaJrUMtCvzMQSfksCrp5D6DYkk4S+UyggyKm78zlgXN2WkJYUZGP4iDV3RqjV8txSQwPnZ47zmcK6YyfkU/sYLqwqg6mNfvHtWK3J59pFE0cuqVfvNZkKE1KEMcyMdCCQa9MdArp7sLxBYx5GXJSJIkYZlQq0aWRKll3aPWSwmDEswJJlG5JI2K8nmoc1CHjZZIpAR6gg7EEevYg4rI+JrmnEXhPp+bxFZDoK7q1qTRJ6fntWLfJZNIl0oKFkknckk2WJ7knBVZmzl+HxzZqQsSVUOx8zvpsRoOlm2IA6ktgAyebzGamOZm8khtVRCSEj/AAqDtdG9RPzHfYAAWPP+YbM56HJr8kKiZ+ta2OlL9dIva+rA9hiZk+FME0hhuNq7AGgdupPc+2J4KTiMEs6nQ8iKV0lgxarO9Adfz7/TD3CeFxwosI+7RqMUprZ6po5BVC+xvfddqF3ceUjiUCtVVpvbc+5v8gOl44ZHA0SK0qMKugze6uh6i73FkjqNrxcQLLDJATlpo45Mu1nRKSwQb99iYyOnQptVg7PNHJD4QjLTLVRw5hx4lddOXzIJDEUPu2J6DcYuYvDZfCLkKb0NqNqVIrS5Fmr6GyvrjjI8NLRNBIEchtMoKgLMlbNXTUOhYDqO1jE1TGazMWZjEbo0kZ3EZ8kgdT88ZFfeJfmTZhYI942eiWStcgkaOmgmJKSqHtVVm8tWQRq8vmobHc3M/DwsR8Z9SqPmYkalvy6262nTX1PU44GXTWFlFgal1FR51ddLRv6lgEN9CV9cLqBLN8PPl0gHWxZSV8NWljO8coWvBnF2s0em/wAS+UYMuQOdPH05fMtUxLCN2oGQp80b0ABOn4lGzCmG1gDs2QaPSkqlttDFiKcQm42a99RiJXVt0YHY4puaeGOsriMnVKAdamyJoELxuT6lQpv3b1xdGw8wcIM6q0bCOeMloZSL0k9VYd0boy99j1Axnr8QfJz/AG+GN1SSQR8Sh/aGJ0J3ArVXnJBHzAq1UcaFyrxgZzJwZnYeJGGYejfiH63gG5x45lI8+Fk0mLMoIM0Cdqs+FJ7FCzKT6Nf4cUaZk80kqLJGwZHAZWHQg9Dh7GefDfiEkEsvDsyz6o2b7MG81woFHzgCyCehAr3xoeAZzmaSKNpJWCIgLMzGgAOpOM2zOWkzT5XJzBdeYJzOd0Cl0JppB7O2ld+qoe5wac1OTGkfkqWQKwbqUG7aR3ND8uvbFPymniZnP5qtRDLl4xY3EKkvR7XIxUj+AYC9nzWWmdoGcF08xFlSv4bDevmrY9/fFbxPgcloyMSUfWsgVNevQVuRSAsgo1flYeuBl+GEpMPu5JmgFQSjQzS6ZDp0uNJUySM5YdwoPQHFxw0Sfa8tGPFXRExbW2/hIqxr4i3Wp5CzX18h9cQFuUMhRPF0+JpGsLenVW9XvV45z+cjhjeWVgqIpZmPYAWcP4pub8p4uWK3Q1xk/QODuO49R3wVn/Lbyyyz5uVSrzvqCGzpQDyrtdUoF7bkHbBezDRqBAuzYPT3BH+WBbhfFZMtJDl87CQzBgJQ4ZWYAFge4N7jqSD0FYu58wBN4ZJBqwe+/WuuE9RKzWWjYDXVAbb0QSewHr6+oxB4rC580Q1bAPC26yDetJNaXHbpfQkbEPpEulk9qI69e3v/AK4jZV0jYKSxattQ1Kfax1cV7H64tEIOHBmyjCKc/tYpgypN2pxVhxVBhTDow7Yr2WaJ2nWOWFGYeLFK0Tx2BVxyK1qem5FEVsDgkzUyrTOSqk0G30knYA1+gvbffDOcjGxPmGqwPlDX9Op3+hOJeBqbi2YjHniSWM7ahIEY0AdJVwFs7/iH0w3wTimWpdIMQOwRyukk/hV0Zk1UPlDdztvh1W8W/DlahsX8rEeqsoANfUWMV+f4O8OonT4RChrVdFHY6qUMvXZtwNj2ohY8wsPLIBqMcgdRXzDT51oj8Shxv7+mKKeh9k6s0WcbLn+4WaJQ3uEJN+17Yl5HiJRWSQNUU4jbWSShUoQCbN6le/oD9Mc8YyPhP4h06UnaWQjsqxNW2/4lF++JQBcF59lyWSOTSvJLJTfwlr/reAfjHFXnYlzZOHuZMp4JjXv4a6tq8xW2+pB74pCcasG35DjjS5bJ8Uj1iaJhBnGj3JjQgsWT8VqB6Ear3xt+WnWRFdTasoZT6gixjzL8JWWZM9kpAWSaHxFXVp80V9DvRIarrsOuNw+F/E3nyCeK7NLGSkgdSrIRuEYHqQpXfvgJ/HH/ALRBqVNKpI5c/MK0gqB2Ugmzv0A2xScl50ZfhEM7i2luU2aGqZyxJO9KLsnsAcP85HS2ZfRpIyL1JfzfN5QO2jYk99Y9McS8KMvDMlEqMyeFH4iqQG0GAqava7bEDz8YeWMLMMqqsa1yayDQ3HhOFZWF72aAIPfFhyuiVI3hCOYN4UtMWH3d6QpbfRTEhe2o4p83whmIkP2lZNMis3hRvrEwQOCo2BAjUCve7xc8pZd0icurIXmkYBuujVpQn6qAd9/XBV3ij4zmvEYxL8iEGRr6sKIjA/QsT0FDvs/zBxMwqqR140p0xjrVC2kI7qg3PvpHfFcsWhQqgkA9e5J3JJPUk9T61ixAzztk0cQFhrIzCoNRoVIDqDA2K8oKnYjoGF4m5UMz6WDhkGjVYOrSdwD12JsWLII3JBxX80SzsgCJqYMpA02AykEEnvRvetwcW+VyTy+bMIqkCgqtqHW9iQP1xA5LEdQonqdwPUD/AHWFmolkHnXVXQAbnoL677f0xJzD113N/T8+uGUNdNyaqv6UPXAU/MHEEhSV2lAFAkNVdCGAB2JP8Rsn88VgzRaIfchIGQs4kpBp7O9KdAO9IAztQHlG+CWXKKzKzgWpv6HqOu364a4xlxPG6g0x2D9POpBTr10mjQ9/bDBQ5XMZuMh/s61dKPBMJc9dAJmdlYgUqzKBdLYJGCCcJmoYZYXJhlq9rDxyCmUg9O19wRiLwmeV5JMvPbFfAlBaiw8QuRGxAF6HTZ9iRV7iz95IP9m1H8U2YdK6FWmeqPoRuK7Yod4pk1Kt13kSQLW7upBA9gQgBJ98QOayDBIXUnQi+LpPzNIfkXbdtt9r8y+uL3imTaRaVgrXbn27rtuL2Fg3V4zzi/HjF5M0BG2lnZgL0mMABEXoHa9mPQ+uhRiUZbzPMzStrAD621Aet7/zvFLh7NT62LVVnYDt7YZxqgv+E2d8LiuWPZ2KH/uUgfzrG3/Cp/Cmz+V1Go5tSRuPNTXqcNQ1RsaA6kUbO+PO/KcmnO5Vh2zER/8AkGPRPJ1rxniChgRoQkORqBs14ffwxZsfvEYgsecowWzCgPqfJSbn5PLqoL/F5tx6acO5XOyjh2SaC/NHCGYRmUqvh7kIDvuAPa7xP5gjHj5cs5AfxItFeVi6g6iezAKa9QzYr/hbMTwzLq2zQhoW+sbFT/TEDkcuaYWZMyR/DBFFX/kJOLXl6WRobkcOdTaWBU2mry6ivl1Vsaw1mONZWRWjVxNqUhlhBlNHY3ouvzrFVyYjxTZiF0C3HBNt++ytG/TYfs1JA7scFTuN5Gbx0nhUSVGY2QsFIBYMGQnazVEEi/LvtgcmlkaTRm8qH2sCMEMtja1ZiCDRAdW2NAgdcaDgU55zQjbLmi7EsPCRSzstoSwoHyoau6G439SKHlXXGZoMyQJkKSBgbtXBAPuVYMDXr9MEiSM3ajfU9K9ux+uKoZsNmgjKVbwz4TnbWAfvE9iCUYX67dDiyyzeVhR2JqzX8/TFgjMC0lDet69z39P1xIiiAWhuPS/X3x1FCLvqTv8A7rqcOPuL+tVtiiHmFN6buzWrp2/mcU/E8pO0sbxpFJHENah5jHbAMCW8jbJdgAbkkkjSBgikioGzQH9euB4T5hyRl2gj0MQWkiZzXXygOosX0bY+1YgYl8SiEaszmLIbcAaRpEgBOoRRKdv3mbsWwSZKBIkSKPZI1VEH8K7D8z/niLw/JrDdWztWuR93b0uhVdaC0o6ViaBtfU71Z9v93hBxOu+rexVUa1EV2/8A30JxhHxJzBS4mIaR5NckgN6wLEarv5UW2IXuTfXG+6TXW9vzx59+L8LDPFj0ZRX0GLegFwsLCxBb8oRF89lFHfMRf/YMeiOT7fjOffZ1SONNR2MTEk6F33Vh5ia6gDtjEvhFkTLxXL+iFnP/AGqa/nWNu+GA8XM8QzGmw0ipHNVKVGomMDuUbq/ctX4cAU822uWaQNpEJErbXqVN2XbfcXv2NdrwP8rKgzHEckx8kpGYSjVpOumTT9HBN/xjByygijuD1GMu4nIcjLDmS2r7E5y+ZIUgnLzUUkoD8Brpt89dMAa5LgRVQJZ5JNqpahX8ljo/qTizyuUSMUihR7d/qe+HsLEUsCnOyBzEIj/aorlQb0UsBkYjoH6D+JQd9JwV4EuPyjLZ5Jn2imiERfskiOSgJ6DWHYC+pUC7IsjnJMs7CVR5QNv02PpZ3BP5YlK4G/Ynp7kf6YjxZ2KMBUruRQu+/T88d/aFI26VY9x/s/1xYHogNj1O23X17nDm4JO1dR/nivjz5G9Hb0F9On1P+uOmmJPUij6H1/2PbFHGfzGryL7A129b9KwxwnLlASa1O3T27dvfD0UG3QbA31H0/wB11xNEdm2FjsDidDa7jt7VvfoCP8sfdXqev03o9dvyx1GR2Hfb8/yx9EV9fTp1GKOo/fYj/djt+eMq+NnDbiWa18hA60d+tevb6V74KueOe8tkBpNSzdfCB3F7+Y/hH88YNzLzHmM9L4k7X+6o2VB6KMBT4WFj6MQab8G8uIY89n3pVii8NGbpqbc9N9gB/iGNi+E/D2i4ejSLIskzNLIJAAdTbWFHyqQAQPfffAHPwU5fJZPhKWZZ3VsyETWyq5p26UNJoam7JjasplxGiIt0ihRZs0BQs+uAdwL85ZRFHjyUYNBizSEbNG5A1k9vD3NnYKz4KMfGF7HAAHJnMP2bVw/OuBNl6EUhNeNB+CQX3A8pG/bBXJx3LKLMqf4hjPeduTWljTLxtIZ4VL5SZxs635ss777gaaLUT1F02MQn4vMpKSa1ZSQytYII6gg9CPTEV6S4r8QspEPKwY+xxnHNXxMeYMi0EIojYgj0IOBbhxyTQwnMMPNl5jIyMC6yeNpjbSWFlF309SCavD+UyOWOazawjKSshhEAmlCw6Cv3swtxZHlNFrAZjuRWGCh4fzVLlZNcFAEUyG9LL6EA7V2IqsaLy78VstIQMwphYd/mXfYkEC/eq9euBHIcKyYyUhYQyDRL4mYMg8RJlYiFI01g6XAv5Tqs7iqDHPPD8nHErQiBW1oIfBl8QyxGK3eVdTaWV6AJ0k6mBHlvDEbvkOK5bMWIJopar5HVj+l3e2HZE9Pms0evT2730OPJ0UjKQykqQbBBog+oIx6J+FPMjZ7JHxW1TwNodj1KndGP1ogn+HGgXRoL9jf+n5dcOFNx1Fbe3T+mOtI6b9f09OmGs7mo4Eaad1jjHzMx2Htv3J6Due2A+qKHmOkAHcmgAO57Af0xlXxA+KwQmDhzBj+PMVYHtH6/3j+Xrgd+IPP2Yz6umWWRMkpAZtJtyeniMNgD2X+vYAOXfRr0toJrXRq/S+l+2AsuXPvM0pkVZb1FlkcLq8p/E2xbuAepAGJPOGWCNERpGqO68NY3HmP7RVYjUex2sViliykjEKqMzEWAFJJHqAB098MkViD5jQPhHy2s87ZvMbZbK+Ys3ys4Fgb7HT8xH931wK8scAlz2YWCECzuzHoijqx9hjcoOCrIY+E5MH7PlyhzsgcIzB9R02N9TFSWrpQW8BcfDvh8mYzE/EswsqFyUy6t5R4JCkHTWoknu3XqBvjQ8MZHKpFGkcYpEUKosmgBQ3O+H8AsLCwsBD4rw5MxH4b6gLDAqSrKymwwI7g4yH4jciHOPf3cfEKYqoNLmo0NAi/lkAIB3+u1EbViJxLh8c6FJB1BAYbMpI+ZT1B9xgPFc8LIxR1KspplYEEEdQQdwcG68M4U2S+0+Jpm8O/susklgDGaPXdysldlB2o7apz/AMlQ5hSc4dBRRp4gAo60NM6itr/FVAWbXcHE+aOTM3kTcqaoj8s0fnjYdvMOn0OAvJuA5eLi2XgfLFstJoUBjKmvUot1fX5jZ6qdPasLIcCyUmVhlZVDM6NIEka0jOYKuzamIESoKvdgSCTV4AcK8AeNykgRovBf7SMqJWLFtMTBmL66oIWUDTqNX6lhi25Q4rHkuJ5RYoxFFmoIllVXZwXk6NbEnZq27AnGW4eyOaaKRJUrVGyutixakEWPqMB6t49xvL5GEy5mTQt0B1Ln0Udz/Tvjz5z7zXm+IlZHRo8qCRCgvTsatj0L+p/TA7xnjM+bkMuYkaRjfU7C+yjoB7DHzM8VkddGyJpRWVbAbRektZNnc4tov+W4JRkc08Z16wYxHrAVRpDSSupYb1pVetkt+7i1z2aiGTY2PBfJRRxprG86yWxC38y7kn0I9RefYWIND4gonz+WIlIVclE0hikVWYIm8akEAMTQrt1o1gePCM5n8/IgiHju5ZwtaI73JLAkBR6kk/U4teUfhrms3Uk39my9WZJBRI9VUkbfxGh741LgGRuM5XgiCOIV4udkB817ExkrUslAm/lXy0N8BG4NwlMhp4dw0q2dm/4jMspYRALdsB09FSxV6jeNJ5W5dhyMIjjA1EAyyV5pXrd2PUk++HOXeX4MlGY4AQGYu5Zi7Mxq2ZmNk7D9MWuAWFhYWAWFhYWAWFhYWA5ZAQQRYPUHFDxDl5vO2WkCl6uKUa4TXXyCipI7qa2ujvZBhYDFuafhjknLu0cmS0sB4qaXhe+jabJQevygX364BuKfCTOpbZZosyv8DBW+hViN/a7x6ixUZ3lvKys7mILI9apUJRzXTzrTfzwHkbPcv5uE1Nlp4/70Tj+ZGK50I6gj649ezcrsCTDnczEKoISkiA+pEiFj9NWIzcsZrb+0wttuXycZN/kwAX8iffAeTY4Gb5VY/QE4t+Hco5+c/dZSdvfw2C/4iAv88em4uXM6K/tcKfveHlFFf3bc/wA77YcXlOViDNxDNvX4V8KNSPTyx6v0bAYdw74RTgeJnsxDlYxuSWDEfU2EH+LBjytyzkoSDw/KyZ+XqMxKNMQPs7Lo/wAAdsaZleT8ijBvBDut08paZhfo0hY4vFUAUNhgA9eTnzJDcRlEy1f2aMFIg3qTqLSV0823ehguijCgKoAAAAA6ADoMd4WAWFhYWAWFhYWA/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18" descr="data:image/jpeg;base64,/9j/4AAQSkZJRgABAQAAAQABAAD/2wCEAAkGBxQTEhQUExQWFhUXGR0bGBgYGBwgHhseIBwcHCAgIR8cHyggIB4lIxwfIjEiKCorLy4uGh8zODMsNygtLysBCgoKDg0OFxAQFywcHBwsLCwsLCwsLCwsLCwsLCwsLCwsLCwsLCwsLCwsLCw3Kyw3LDcsNzcrKzcrLCsrLCsrK//AABEIAOAA4AMBIgACEQEDEQH/xAAcAAACAwEBAQEAAAAAAAAAAAAFBgAEBwMCAQj/xABFEAABAwMCBAQDBgQDBQcFAAABAgMRAAQhEjEFBkFREyJhcTKBkQcUQqGxwSNSYtGC4fAzcpLC8SQ0Q1NjorIVFkTS4//EABcBAQEBAQAAAAAAAAAAAAAAAAABAgP/xAAeEQEBAQACAgMBAAAAAAAAAAAAAREhMQJBEmFxUf/aAAwDAQACEQMRAD8A3GpUqUEqVKlBKlSpQSpXhx0JBKiABkkmAKSeMfaANRbsWzcODdcENp9Z3P5D1oHdSwASTAG5NK/GOf7JiR4nir/laGr8/h/Os54/eqcP/b7tSlA/93Z2HuNh7n60He5n8Py2zSGUxBOFqV6ycA1NGiL50vn/APu1oltJ/G8SY67AgD60F4jxu71Q9xJpvulqDH/ACfzoJZ8BfuWUvXF0htpWUha9R/4ZCU795ztXx/hHDWjpXePLOnZpKdMkd9JH0NNHVfELYz419eOH+nVHr8RH6UPdurDtcqzuSif13qcvXFk2Fpft1PLSSQsLMFPsCAMR336Vz4lxqzcbWhuzQ2T8K9Z1JM+35UFoXfDY8ou0nvLf96JWnELEJGi/vmlyNyop+iZ296EcnP2baHHbhsvPBSQ20R5YPWNiZ/Qd648xcUt3kwm0DLqVboMCOyk9TT2HFvjFymTbcUbe2hDyQCRPciiqedb1gA3Nqh1B/wDEYJjqNjPbvWM6gMRP96I8LuLlJCbdTnmMaUyQZ7gb96uU1t/COf7J86fELS/5XRp/P4fzpoSoESDIOxrB73ivhki8tSrV5dZb8NWO34T7RNWeA8SUiDYXJSTJLDm30V5T/hM0G41KSOE8/JBSi+b8BZiFjLZnuclB9Dt3p0bdCgCkgg5BBkH2oPdSpUoJUqVKCVKlSglSpUoJUqVKCUF5j5kZs0y4ZWR5Wx8Sv7D1OKo82c0+AfBYHiXKthuET1V+w+sCsv4vxL7utanFJfulzOoyGj6nYnskYHpQFuYeKruGw9ePeEyr/ZsNmSr5HeOqlfKKXnOJ3D6VIs2VttJGQ3JUf95XrvA/OvXAuGNPIVd3r40JMaArzrPbulJ7ASYO29FeM8wuBhH3FAZZAIKUpG376uvXuTWf0J3A7vw7htS0JWAoSlYkEHGR36+9MvGeDtXZLlqA2/ElgQEqHXTsAf19Oqii51Oha8nUCYgCe8RH96OXtww2mUreTdapIhIbQJ6Y1betaqF1a1bZETg9+vzq/wAQSFISsY77ftRS9S1ep1pUlu7G6ZhD2N5OEue+8UISEDyKWDKMqEmDEgD2OD86DlZ6pVp/lP0o7dc43TjKrdSkhJToUkNgEgD67CgfDbhLaipSdR6A/DM9e4pwV9ob+k6GbdCojUlrO0d4q0hQ4dcFtaXBJCSNX1n69qa+Z7dt1tF21CVKw6j1I8qo7GKnKXNzlq0Wfu7biSoryIVqnc4IPSO0UN5lubi4JuXE6EOHSnThMjp8qnsLLgzWmqv2+G2TYY0m4eEuL/FMTgxEJJGNsHvWclqDPUfrTCLe4vkpDY8RbYAKEgBWnaY653PrVqQS4Bx+6uA6m4V41vH8TxBIyQPKeisyKpcA5PVdqcS0tKQ1MuLmFGfKNsGM9au8xKTZWzVkjLyvPcBORqPwpkbkdvT1o060LO1Zsg6lq5cUHHVk7KV0JHQCP+H1qbnSlziAvLSGbpsuIgxOcei9jG8H02ohy9x522ldo54jIytlwxE9APwn1GDU4lxm9sklq6CH23EnSSdSFDqM5HfpuKTrR1aVJW0SgjGofoe47jM0V+huW+ZWbxJ0EpcT8bSsKSfbqPUYo1WB8Ouy88hSVG1uxkKSMOk9tonqjIMmO1ahyfzcLg+C+A3cpGR0cH8yf3TuKBsqVKlBKlSpQSpUqUEpV5z5nNuAywNVy58IGdAP4j+w+ewolzPxxNoyVmCs+VtP8yv7Dc1lnHL5VokrUrVfPyokwfCSdz1Go7AdIxtTRR4xffdCtCF+JdKkOvH/AMMncJMmVHv0gVZ4FZ2rDDb7iPvLzmQgDXoJOMZBVkTIJkxiKTAudUmSrMnJJ3+ZPeu/DuKuW6pQoj23Sf0pia+8Xae1OKLK20qVqILZSP0gf5194HxRTZCR5knoevWP396aeFc3XqwVAFxCcrV4WP8AEpIAjHcUrcxXLarhTjSQiYJSgQkKgGRFJ/BZf4EC8lQUlDCyT4ij5UkJKtJ9fLgUGurjWdUEKJySenT1mvCgTvOf1qJRmtSI+JRXQN18SmrTSJI6GqjiG6e+XeRHHLdx11KkKU2fAQSAVK31KnZO28TNE+GcpoaTZFxv+MSXXZmENpGoBQ2Bx16yK0+2hSQd0kY9cb+x/PepashH4DyK0hoF3zuLg+VRAAxISRuM5MZnEb14+0/hyfu7SQkBKJUAIERpGAOkKNaGCOkYqnxOwDoT5inSZkBJ6EEQoEZntWVxhHFeAlizZfXhby1AIIyEacK+eDHYil9pxSPMnUF9wYxHpmcflWk/a48gLZZBnSkqJJkyT37ms6SuPpggxv8A5Yq9p0Icv3bbNx47yC94Q1oSk4KxgFWroDmd5AqjxbiLty8pxcrWs7D9AB0H7V8QoApgbexnHWaspu0pKfCKkxJ2z5hpP5fvVw0OezplSlGBuMDHrRbg7azKG0hzUPXyZzAG6iMYn4sUe4ZwS0wLq8QgFI1IbTkn4iPEyMYGkdukUz8L4tbAKb4Ww34ukeZzykjaZMkjc7xUtxQ+15NW4hSnwlvBKBsUGPLmMd859KX7R0u6UOHw7hBBZeSY1kd1fz9j1q/z5evtpS284VOEHUR8I8xwnbASBPWTQPgz63x4JElahCiCdJ31DSJkDP51OzWu8kc1G5BZfGm5bHmG2sfzAfqOlNtZCy2XlQh0C+toKXdg8kdYH4gIChnFaNyzxsXTWojQ6g6HW5+FY3+R3B6g0UYqVKlBK8OuBIKlGABJJ6AV7pL+0TiKiG7Nr/aPkavRE/uR9AqgWr/jSX3HL50EsMnQwg41qzpj3MKJ9u1LXDOWrniCnLhaghKjJcXsY6JHVKcDcD1q3xHS/dtWSVxbW5IUZ+IpErVPc/CPUminHkP3agzZqQltpAAbnSVAbaZGwHrUAbiXIDobLjD7b4QJKRhWO0KUPbIpJP8AoU78s3bzNyWFoVqIyNOU4/F00md6XONlIuFQOsK9SDB27xPzqypiz/8Ac9z92RahcNpEYABKexPUUJ0A5MD26mrLLbZVJB0zsD094x9KZOUOWvvzjiEr0pQgnUQDBJhI6b5P+GtYhTDf0q5e8IdZCFONLQlYlOoRI/1+1P3KHJLrdyo3KB/DMIG6VK+LXndCRn1UQDFP/GeBsO+H4qAtIUPinKswSQRvsZkGRIwKW4Y/PPhb0W4DpFywpQOgOJKhHQGZo19oNghq+cShACVhKgkCI7x7xPzpaW6eogDEVdRvtzbJumGoJKHNClEHCkfEQY3B2j+o1duW1KBSg6ZhIMfCBuR69PpSN9kr6gkoLmpC0FaET8BSspVHvKTFaGhIH51zbc2WktJgYA75J9ZOSaG8XcWvS20ooUtQGvJgRqJ09cCPnVjiGk9pjeaVeJcZ8BK1T5tJCTHwlR3+Qk1m3kA+cuHWdolRcV96uHY0BZUVjGmSUKACBGMb96zkpjfp+ddbi8Lzq3VHKj9EjAEewr4trpMn/X7V1jNcd816ZRHmTuP9fWmPk/lY3buV6W0kSRuTnA7EwTPQA0y838jtsILzJKQn8EyFb9dwfqDG4pqYQS2VJ8olIJxG2xKvUmKOcrWbIWF3TuhST/CRMFUZIJGAnoBjJ9IoUgeGiTurv0H/AF/SqSGZCvMM9VDcd/pOaKvoYdvrsoaBVJMneBJlRPb9a0Oy4bb8LR51a3ynvEDrB3CSdzufQUr2vPLjLQaZZZQ5jUsJjWAPiIAEH379KvmwbeSlt64SHlai84FJnMQgAqgRt03M71lVFXFfHUX0rDS0r1N6RjVnEASoq/FOIovw6/LLwv2h/BcEXLQ3RBAUe3lPmHdJr5w7kgIIKblsp6ykfs4Y26VU8LwXVJMFt0lDmmdKVZCSJzGdJOPi9KDYWnAoBSTIIkEdQete6RPsv4uShyzcPnYyierZP/KcexTT3RXlagASTAGSayTiXEz/ANo4hB1KPhMT0Kto/wB1Jk+pVTx9oXEfBs1gfE6Q2n/F8X/tB/Ksy5jEv2tmpYShISp1RMAKc3M+ievrUooO8oqTZi7ceQmYKEK3UCcGZ3MyBBxuRVPx7qzUhS0LRqGpGsEY7g4PX86db/iNncXKQsrLTBHhobIhRT36QI+le+I8Ju+I3DTiyPuWvUQFjygbyDkEjy/OrKgbcfaOpduqEp8bToCiPNB7H/XSkFI1HzZn9aP883rDt2fBaCEIJSfDxqg7xtPtQMKH1xnp9KsiV1SjPYA/OtP+xz/8judHy+M/T/Os1SjIkwfbt/emzkLiPgXKZPlWoBWeuU/Tz/lVvSRsbiACpYHm0wP1ih/EH1BkqUIgSB6pOrv6URQvzKT7EfOR+1B+bLgIt17fCcfKudbZx9pp/jtmSpRT8Udj0+tJhVI3+U07P8Hd4ncKcCilkK0pVGTAAhKdjsDMgAHJoXzRwEWr6WmySSkb5OrBxpHUEYj51udM185IauPFLzBGpmJSqYXrUEaPcyPpWvvrugiA0kqnPnEftSxyBagtsIcBOnxVBKpEKS4jzEdwFCCafCoCB3qeWLCbe296ok+F9FCf1/Kkbnxi5SUpcSQFDWogg4BCRttkx862hFykzHSlDn26bSlLn4sNkgkShahqSRsQQNj2rExWNtsSRGZ7DO8RTI5yhdhCnPAUEjOYnA30nMCgfCXShaVjBSQqT6QYrd+X+Li5ay240opmFDcEkApMnGOv0rpazALkHgfhtpWFEqJQpZJO5RqASnAA0uAEneTjApn4zapdRoUSACFYAIO4ghWCDtFVUW+lSiwpWpKBKfKAuZAJTpEEARIjaOldH/FUhvB1AyRtJG396zrQNYcrWa3HdbaFKTCSmTEKSDOj8KjMfLETWT8yW7bdw82ySWkL0iTMAdJPSdj1Eb1qD/MKGnTqCkFaj5YSqSBIVIg74gnqKR+eOJreU0FNFDafgMESOoST+EYHbFWVKX7coKkhcpBgKUDqVvkx0MHbbenaya4ZaspcKvvK1fDqT8MHI0jZXTP1FIanNhqkDEScTn9c008j/dFL0rY8RzKkKJP4QCBHw7aj129qtSKZRe37qy0hcFWTskZ2KthvsKPP8q+AwlDi9a1yFgKhKfmc/WPbFXbHnJa3FMJb8AJCgn0MGBHbE0vWnGFoW+3dLJIOoGI820D1III+dZ1Xdu8Vbvs3kgFtXhPpHUYCiO8pIX8q2dCgQCDIOQaxht8rKhB/ipjzCZUkHuNykqH+EVoH2b8T8axbCjK2iWlf4fhPzSR85ooTz28Hb21t+iB4qu25/wD1P1pR5Z4ai9ubh95JLQlQSJAMmEzBBjSmY61f5jvCbziDoP8As2/DT7wE/rXPlq4Uxw951BSVaz5ZyUpCYx8zQKXHQltwuMMuMNnCNWqFDPmBV3HSTU4bx24aEpVEgj677703WH2mqiHmUqn4sb/Tf51U5m43Yus/wbVpLqt1AaSgTMiAPNVQmFIInOrrPUn9q6adIghJJAyen+vnV+x4M66rQ2lS1RMJEx2kDajHBeXnDcst3DLiUhUlSxGE+ZQnPlgEfOtIBpKXEE/jHbYj+/8AnXhlKgRHT/U1u/E+XGLhELQASmNSQAoexjp229KV+UuGJsrhdu78bivIvI1I0EiCNsgyJ3A6RTYYs8t8c1ttPap/8J1J6T8C43icf4j2qc9ILyWrdKgFvKg+iE+davyihHM9v93vEFoSVjStGwWFT0GyjkdpAOJNWOUCu5vFvOfhQhtA7JPnJ9zo/OsdtHrhNilltKQIgAD0A2H7n1JqtYPtFb7gVMKk+gCEj84r1x3iKWmyVLCen0yaQuJcd8KyXBlTsmIySvAz1gVN5BTlTi33h8OLwS68E+g0sqSPomKcHXW0xKj5R2J6e1Zn9m7hjyqCSl7+WcKbI2kfy088SYeJSBdEAhRMIA22jP8AqKtSOgvrchWVie6CP2pC+0hbYS0G1qVMmFDolJ6+5FH1quhqV95wkgDG8z/V6fnSpzYh9elTqlLhCtI0ERJbk7mcnpUikzxJiIAGwp55f5ovVDwUutAwVJU7gRiBI3M4H+VJarNTav4iFJnICgRI/wAQBIp+5P5HK1tu3SQW1J1JRJOZEasaYiTE9vWt1mLl5xFhbqXFurbeQIU6wv4kgEnCpkT3T8qalrK0rR4qSl0eUyMpIiZG0+lJfOdh4DqvulqkwkqdcS2YTMYEYSQM46KpVtb1628MqQ4lpRkIUDoI6lM7Hr2NZxo63IZLioQS8ludczETAOdjAIAzO+9BrGzuOIXiWbvxEIRKlBW5AgGDEGSQJE4qq/fuvPlq3QPEeWoiDgwCAcmAAEmtWtQLe2aNwsAtISlSpMEgBPXc4+uaQCrPkeyaccJZBSQI1q1AYMwDkesz6daza9uEt3azbJ8qXZaGmAc4GY8pyJ7GnnmjmEluWEhZCspkas4BIJAjpA71mXFuOu3K9SwAUpASBgafX/KKvaGu75UvLlxLhtUMKGFL8VPmzgwCTIGMbirDXJTbceNdJwfhGesb5PptQ/ltq+utIaWQygQpZUMADYzucRiil3ye2+9rS8kt6ocSVEmBAwdsx1jvUHPiDbbSiWSQlshSRk7AExM5KZk9yau/ZxceFfXdviFpDqY9CAfnCh9KF8UvmzcFtspUlISFHoSMGPeuXAVhniVkoAytJbWTsTpKf1A/Kiqt0rU3drx/FugPkFFX7UXteTrdxCFm4W0pSZ8qhGY6FMgbbmg9kkG1Qf5nyfo0s0Ta5GU+hLn3pKSoCBBOkQCE5WP0oPS/s0bVPh3gB7FAn8l0A5l5eVY6D4zbpVIhI2xOxnf9qZ2Ps+UN7857J/8A6ZpU5ssAytLYvBcQSTiCg+XB8xmensasqPfJ3HF2twledClaV9iknr6jce1bU+UuakRMpzmJBGIjcGvzsn3VuIg7H0G59xWzfZ3xn7zaBtSiHmRoJO8DCVQd+x9QatIb0KkA96UftJtNdulacLQoKSoTqGCcHpMfUCjP/wBSLbnhuo0pV8CxlKj29D2FcOacsLO4SAr3gzHziKxarNOWbtVy+0XdRcQrUlcatWmTpI7wTB9KZuXXPAfeVgISogyNtLa5PsDA/wAQpJ4JNvdykf7IqV6wnJ2/pB+tOHO98m2aCUaCt1a8dwVlcmPXRv2irUgNzbzCHnBrw2keRAjUo919AOsGinLfJhuSH7yQmPI0JED1jI9sH2qp9m/LYcUq6fEoQfIFCdSsErM7x+s9q1FlJgYjrHb39f3NMUk8E4Ylu8uEtI8NGtASIxhD4mmPiUpKZP4XNxPQnfpU/wDpjAUp9RWuCVedxRQkxB0oJ0DHWOpoZw24W6ht5ZnxEOqSnoE50j5CKlA9d1o0q0agHASkDJ0zt39qMW7rV0ULSpSXEnokpVBHmQdQ1bdP6QRQh5yGwpEa0uaxJ2IiPkapq57Rr0PpXrScpSJyO0QelQHOZ+XU3LSQk6W8q38wUNj5/mDtM70Z4atSGwlaSkjYEiQAPxaSQMzgE4ig44qHm1BtxIUpJCScAzOCDssT86sWynzo8cJC40qCVSFHbUOo9RV0c7l9/wAZC22zpJSXT5ACkSIM+YnsB+VeucuDpuGPCkJ8yZwCSJ3A3kTPeJ70uc9O3LbGpkqQlJ8ygsiAScAA5GM7bjeaWeWLF25/iOuKSy1KyqcKCT8JJzA6+mKoNcGtEcPe+8XS9AbbCG0n4iY82kAQZMiQfxK7UC5i5yXdLzhGdIz5R+6iOtWeX+V3OJqeeW4pCdaonzGT5tKZUAAARTRwH7PbfwlBwFa5I1LSpOx6JkGPWcmcxFVGTXVwpRISVBBOBOSJ6xXzQO4BjOD9Mdq78etUtvupRBSFkDMxBiJ6xtPpXBhBOE4JMdZPatYjReXm7y44ehu3U002klJPm1n1xIzJrlb8kXCcG5CQd/MR+sZqjyZZXTyFNtOeE0DLrkZnokdyI+U5o3c8KtwdCr1xbhESVgCfYJ/5qxeFU0crotQFF0LUomEgCMRuQomc/rXDj8NP269tNyk79CpK/wBFV8d4CthwHxS4gyAqT7wcnePYweoIrzzyYbCv62zMf+i39Nqm8q5Wrf8A2VA/leUCex8JWaLct8sLcUHnnVhkHyoSpQ1RjvhPTGTHTeqgbIRcI/kuiAPeUdvWvjfE74toQy0pSUySpXU42+FIA9zvQMPMVrcHy2rSRKQAoqAEZ2Cj5lfpg1nnGeX7i1KS7ErmRqnOJn6im+2sOLuAHxENdsSPqNQqcQsLtrS9dKTcpQoKx3ECMJEDpMHpScD5yn9nAKQ9eEwYIbkiBv5jvP8ASIjqelObnCWktpFskIU2D4a0DAncH+YHqDvHcVn1x9ohdcIdSpCRjSk49+hmrd9z60lI0BSsfi1E7epirbQ2O8Vc0eHeW8pIypCgQfXSYUD7TVFHFUIBSXUuMqwZw4mf5knJA7ikG65yuHVaWkBM4ACZUfaviOXb11YDpzudbgwBvIScQOnSp8TXdu2H3lKolK21Z6EpbUhW/qmfnVPm4KVdudSVaEekR+pNMvKNqgpU0i4YdgyNZIKZTpUoDqBMf1DtAoDzAQb8AdX42/rSB/f51faNgsLNLbbbScIQmPcjE/v7mvZV4p/9Mf8Au9T/AE/rXF0goEnywAenqRPrI+hpa4zzcjV93t1JUo4UufIOnSTA7Coq9zTeLeSbW3AJXhS9koRspRPQdAOprv8AdCyhtCQPKlwTG4AVBoFwhJZ1LDxU4r4laSkHsJWJj0ArrYcaeuHfDn+CgL1qA+JWk+UGOnWPSoOL7stgd1KzGcBIrPLu5W3cqWhULTsfeSfrNaO+hPhogdVK9vh9fyrL+NKm4Weur5YgdPar4lFeCcVWXFT4YSkSULPxf8RzHX96uM80usqkOBaJ2CgVJB6H+YCqXCeUXbhHipMIzp8q1EgGCYQCQJBE+h7Vxe5WcSQFuMpUr4U698xjEVbEEud+YlXJbbACUwFqI/ESMD2A6dSaO2zKmGrSxA1OPEKdTIHkCi4sH0MaPZCu9fOUOUFhQU8BLcK+JJABEpVsQqIIicFA6Ve5DvRcXdxcFOFqDSJzpQErVg9sCf8AeFFPlrZNtZbSlCI+FICUjuYA3xv6UH4/xS3U06hx8NhST5tUQPTMnMA95iqvMPHNR8JpaPcqxPv2pTVzK82rwoQUhQKlFaVJXp80AxtipQVueTLd+ySWWUodUZ1+cac4JQVEiUx5TkavSkrmflRdkpAKwvWCQQI2idyc5mi9xzWl8EPvPIRv5SiSY2GIiew6UmXXEXHT51rWEiET0H7fWtRKfuDvrHC1IYEO51YOxUrUR3MBIx6UmBtwqEFSio4MmZ6Ca0Dlm/t1WrNuHtD5SVAoPmSo6io5BB9Z7A9KC8V4Q/ZvJdbOtIMhwpnJG5Ge+Dkdu1RRS+KmkW7TigXDqBzuEnBI6EQEk9we9D+fE/w0pn8TYHXPhI/WR9K6cNt3blzxnnEqISEpAGmAPQVObU6rq2ZH4n0A+ySlv9EzWZ2qzxlsovL9vuEup+gV+oqn/wDcF2wC3bI15OdBUR7BIn5+tMvObQav7V8gaXUFlc+hkfqaXkcQVayop1AAoUCPi0nTHzGZPcVagcLfi1wfOtxP9JIQc/0jzCjN4wq0sSh94uFSsgmdM4gE5yO/UUv8R59uVgJbSltHbf8ASKAfeFur/ilSj/rbtTLUchZkSpRgdK4tDGaYeCcDevVLQgpGgTKpjfppBJOa88Y5Ucti3qWyQtWnyrOD/VqSIHrW0fOUeJtWz/iOpkAQkgbEkSf+HUPnRXnLnhdykssBSGj8XSR2xXG55AvEJ1ANrCfNCFEnviUiRVW55MuEuttEtanQSkaldBP8uew9alyivyewfvKCk+YEER1lSUR2/F+VMJ4apV4XyP4ba1rCicSlUAf8Qn2BPSu3KXLbrFwtSwnSjQiQsE6y60qIG2Afyo5zdblaDasuAOvrcMKgAAAKUkeqyBnsSKl7WELjfNqnyEBS/BQNKU7ao/ErqSrePaq7PMC20w2NIA6AfrVt7ki8Qgq8IeUSRqGo+w/avbfJ15qShTYlQJA1p6AevrTg5U7S9fuXkIK1AKUASnJg7n5CtZcsUsJQ21AQkLG53LY7mSSf1pH5b5duWX5cbhGlepY0kDyKjO4z+1aPxdAUMEdd/wDcip5LCypj+GziSQSZx1HY+kVlqkpXcgLOkKchRPQFcE/IVqnEhIbwAUt49RJx84pCuOUbpRbWGtQdgogjIKdXfHWniXo3XfO9vbtIRbdhJSY0gTCRPafmZPU0i80caF48XSkhWlKdydpwPTr7k16Ry++G1O+ArQmSVYgQYJ32BETXG34K8tIWG1eGoxqAJBMxAjfOPetJp95X42t/hxaSf46dSCo41Ag6JJyTmPkaD8U4wjhzItWEqD0ErKoBRriZAJGrSlKQJwATuaK8ucCcatykgoWpIJScGQ46AfTEfKs9u7C4gPuoWQ6dXiKSYUTncjc1J2OY4iuIlUxmIFT75pjRJAyZEQfQgzn1rqeD3EkeA9qSApQ8NcgHYnEjY5969WvBn3AkpZcOoSmEqz7GM1rIKnEbtx1et06lEbwB6dIE+pzXrh9up1aW0/EsgCe5MV2as16/D0L1zGjSdU9oiZq/a+JavNLW2UrQZCVpI7wYInBM/KqjROWeW02KHFOLSsriCBGAlUROSSVflXJjiLFo3CrpTxOyFQYzJgwNIPbM0h3nEn3pU48SVHIGE9ogelerDghcXg/risX7ahz4U/bOvoNsowT50EEBOdxPzwMe21cmj43FrRG5TLqvTBUB+f51Z4FwMMpUqTlJT2+Ly/WCT8q+/Z2jx7+8utIASA0mO5IJ/JI+tZnamL7Q7BTlktSP9oyQ6j/Dv/7Z/Kkjiii42CAkpeSHN4giEqHbI0GPQ1ri0gggiQdxWVt2PgruLUjzMK8Rr+ps9B6lJKfcVqoQLhuVGCBGwiidpwC5DXi+AtTfxEx0794ojxFtLaiUwMTI7HIz6ijlx9pRI0pZgadJSTj5HtH61d4Rx+zlyFXJMAhr8zXrjcNFtdxYtJjyoLThBKiBBUIBMR9Sc5pHNwoBQGoBWCBIB67f3rm0rcyZ3Tk4/wA/WmGtO5u422y8SlpSrhaQ2hZMBIPQ9TJPbtX3iNo4i8YfdT5EjQohWEqKcD2k7xWYFxyUnUSdUg6jIUMzJ6ivr7qzI8RcbqlRzPcTFPiafOKcMd8FzISV3WpO2dKdees+U49KM8wW2q5YUcLBWRI6gJOO4GaQOVLt165Qlbq1BLbkBSiQnyESB3zTH9rVuoOpVqUISpYg7GUDp6E1mzlZXJ+/bUl4WyVN3RILi9R8/qnO/QUVCim7b8SSUNQVZ3+E56Vk6H1BQUFKCp+Kf3q4m/cmQ64Sr4/MfN1z371fimtI8Rvw8eLapBUTrB/jTIKgZOFE9vpTRxhYASCd94jMoUBAOaxm3U4840hS1rGqEAqmJMYnb3rYOLeItlooSo6koJKQDgpUfrUsxZQa9uEoSqNkoSRjI+L61R5bs1LFq6mdLTSpg4lXz3J/SvHGLd4MOrIUEhoz0yEk5mkWx4zcNNKZbdWlCvwjb1zuKSFOdus3TJt3i62WdS0qAjW1ICkAbEiMTI29as2DqTbWbbJXoF3gLI1fEpWdOPWks8y3KmvAU6SgbTuMdFb9SK98D41dtL026iVLJSE6QrJ7djVxNazxN5Sm7hUAkJ6nYAufLpS9b8eQ2zaNXA1srbTI66knUCO0RiulhaO23D7sOkrWUgqkg6VKQpRTIMYmcfzUg8T428spbWU+Q6U6UgbAAGaYNFVxnUm5dQtRS4pCQOoACpHpAzVzhVyEotgpUIRZhR27JMmflWUWnFHW1lYUNUj4kggx0irN1zK+44taikKU34QCUwkIEGAOhxv/AKFw1obHGbPWLwZed0toQYkqnT2gT1M7CKWObrlS3lFY04ACRgJjePmSaV7O5LTqXkJQpQkgEEpkgjb0mfcCjHC+Ihy5bXcgEFYK4EDc4j3IFAOTbSRpM4wfbrTlwG0gQOnzohx7nG2cBZQnxNSYTgylUdlYEGuvA3ZITpAEST2AySflWfKrE5ju029uZMeUq+apQn8tf1B6UY+zPhZYsG9QhbpLiv8AF8I/4QPzpO46j79es2gBgq1u/wBKQBI+SYT7mtaQkAAAQBgCnjFr1Sdz/wAPKfDvW/jYwvEy2d/+Emfmaca8OoCgQoAgiCD1BrSMt4rw4ON6mhqgFaQPxIJ/5CYjsR2pJuUEwEJMgnYbbddyfpEU9pt12V192J8hUXLZStiCCFIPpB0keoNS54S0HmlIQQlxYEfy+YBST6jb1xFZ3By5U5VT4QfuzAgEJOQkHYkfiUdwDgSCQZiiHEebba2KUJQr21K2/wB1MJH0rxzjxZSISkSEAQkDClKTM+w/ICkrg/DV3LwHxOLMqIGEgbydgB/qSavdTo1cd4fa3lsXmAEOxqAAjUBuIG5kbwDODWbETJJ95/etp4swzbtpT5ZQ3pkwMyMn1JgmkXgnJK7tl55CtELPhAjCgJOTMgdJirKWKPKDjbbpU44hEgITOJKzuewSAZ/wjrTH9qd3qUmIKdCyCMyCWxj50gcRsnGnFIeQULG4Mf8AQg9xXW1uVlHhEkpCF6epAMKj0EpBpZ7IppzH02FRCyJE43/tXtMiVCYOBO8da4zmCMbf6mtMrnCVFL7B3/iI2/3hWw8P4gpFrbI0XAKUISdKcYxvBmYrMuTeFoefTqXpDZSqCUgqOoQATjpM9B3xWyhbbaGw44lJA2BkTJMDuBMVnyahL5k42tdq8hQf84ABWMQVDeECszURn86166tGX/4Lbq3FyhUAJg6FAxOSkYIz+dZlxqwTb3C20K8RKVb4kGYKTGJBkY3wetTxKG64EVYtVKJTp3mMEg5xuM9a5rRsYxO357bxRflS1CrhJPwty6ucYR5s+kwPnW6kaLxe+IsEC6IJKih5af5U6kEjVgrJGO87VlHEHkur1IBEjruYMajvkgAn1Jozx3jBvHUBWoMNiG0dSeq1DbUok+0x3qnwvhjj7gbaaKlGesBIjcnoKzFUrOyW64lCElSjAgRk/wBh39K0xFvbcMtocAddcjUnBK5/CJHwjsfUncUu8JunOF3BS6whRV1J/D/QrbPWewBim6xv23wsr0rSvqUzpPUESD2kSPelpCBxXhS4L6GC0w4ZAkHT0O2QmdpEbZqta2pVjMe89en5VofMXG3vK3bNAtBMFa0eWNtKZgGdoGIqmzyoUsBQCgvsSNIUdk+h29JMYqauKfCuCoiVxPQxminE3U2jBUT5ljBO8bgfM59k+te+EW6tMuAhKN5xPYZ79+mSaCraPFL0MpMso8zqhtpxgdiqAkdgPSs+1Hvsr4OoNrvHZ8R/CJ3DYP8AzET7BNP1eGWwkBKQAAIAHQDpXutolSpUoA3NPAhds6Z0uJOppfVKh+x2I7GlDg18VFbT0peRAcbI2KdnEdz/APJPsK0ilnm3lsvaX2DouG9lD8af5T+x+XWpYFh15CXtN0UhJyhW6FgggdRiFFO8kR1Bok1xSytUnwlNgqElQx7bkkn3ND2nmrhKm1iCmQtJHmbV1IG5SSJKfmM7gX+WHA8nQ2kpGQrBSqfhIPUGoOy7pXELhLDMlsnUtZ6gdfYfmYp2vLlLCEMMeUIEDTkn+/v3NVeBcOTY2q3FqT4igSpQjHt6Df3k9qAcpk3Krp5RVJCUpROycqHz8p+tPwB+dm3HLkEoKlKSEiI+LWtITtXjmDkq4tUlU+IkbqRMpB3kHOn1yPan+z4SkvpuViEtBUD1ISdXylQHqaTuY+PO3T5ZQ4vQVBKQkkStWBt+ETkdflWpUI6hP+cbb46ivC+hzNbbxaxs0IQ28hGlCEjUUJgACJnCh3JB60ucT5OtFtqcaeSEpEyhepJ2wUk6k5gSFK9qupjOwwCCdYmBCYM794iRvNWuHXyEgoX4hPQhwgHGAQcb1SBgHqentVrhvDXLhWhlGpUEnIwBuSSQANsmlFd3iTmqELUkddKomBsSmDHpXgEwdsbgf69aZrTke5V/5XslxKjIH9INc7zlO4aElIUgZUWyFR6qGFAe4iopecExHz70Qs0KUoAAkqkQJlU9IH6UzcjcssXQUXVmUfgEJBHcqGT7Y96K8bt0WV3bLYCUIiCsAkGTB3J2E9f71dMKz/A7hoBamFpRPxKGR7wfL3zFOP2YSgPggA4zjsojPbBpqv8AiKUKSlYSEnqDEfP3x61zt2mUalI0gKBwIT+FWCnvnp32FZ1Q55xi9Stl4AkHC4ggjr6K/XrNKd5wp2ydwCptR64Ch2PZYHX9RXvjrymX0KSPKpPmbEDAzIP82Tk9opltuOWzttreUgNxHm3HcEdSJ9D2qC5wO7ZdY1JVDSPxK3SRBIIIgftuKB3vEVXzyUNSm1bMgzAcI/GT/Inf1NDrfgqX8tKcSwTK0qOkLSNidoSB3gwYzXPmHj/hJTb2aSVKOlJAkqI6AdtoHzPog7c28ZU4UWdrK3FnTAxkxJPY9zsBI709cocvJsrcNjzLPmcXHxK/sNh6ChXIPJ/3RJee89y4PMTnQP5Qe/c9flTjWsEqVKlBKlSpQSpUqUC5zLyyHiHWVeG8CCSmPOB0PrEgH1zS9Y3wUp1hxCklJOpCpSfdJ2CjvGyvzrRKE8f4C3dIKVEoV+FxBhQjb3HoamBC4zwBxXnYX/CPxJyACIiUfhUI/wAW+a8cgIU2642oEBSYnuQsD6wo1bffuLBQFwFLb2S+jOOypxH9J+VWQGnU621BsmYWgnQZkZ3Lfzx61FWOdeKeDbBBOSYTBjUc/kN/lSt9nfDi5c61DytAqJO5UZA+e5+VEb3l59w67pzxYA0BIwZyTjBO21GuWrq2t0lC32w84ZUCrOQIH0j5k0lSvnF7y1dc8K5WlOsSAswIB2ORj2NKHOHC2LcpVbrIWSDpQZSU5yRA0mRtJx1o/wAy8rl5wuCCICU+RSk6QO6JUDJMyO1LXEOAeAkHEHAAUowR5shWRgxEbZqwLBbO8bdf3pm+z17RdowRKV57wnX+qBQ+2bSAogEADE9ZxH5zRPlluLxlQhUmDmSAUlP7xWtZOPON5cs61NPQArAIMAQT+1eeV+YnXWS5cpKtK4lIHXqOv/SrnO7U261d0Y9ylQ29zVfkywKrUpUCkKk5z/JBznofzrDSM26Le+8kJQ+3sP5gZOOkgkx6ntVfmxPitLTBlpQO2Oxg+xJ+QqlxO6Q3dtJRCiyQF/4vMfqDT3c2yFtq1RCxn1/6/vQAF8PF0w1qyCnSrf277kzmk2x4q5ZuqZcBdbSTk/EBtIPUbGN6buHcVbtGlIdlWlRCUoBUpZwRAHQ75xVZLX3tZdct1MhIOVqAx3VGARkb7AUAXiF41drbDC5KUEK32kkb56kR6Cu45YaGl11UJEYOyjG4R+JX6dYrtxLilpaai0Aok/ERif8A5L/IepoDYsXvFVy3KGtlPL2j+kD/AOKcd4pg98b5gW8oWtm2SSYCU5JPdZGJG/8AKn1iaduRuSU2g8V4hy5UMq3CPRP7q6+1FOVuVWLFENJlZ+NxXxK/sPQYo7WhKlSpQSpUqUEqVKlBKlSpQSpUqUHhxsKBCgCDuDkGlHifJOklyxc+7uHJTuhXpBnT8vpTjUoMz+/v2pi4ZU1Jy40AptXeU5Tn2Bq2Xbe5T8CHAREoiR3lCyI2Gyj7U/qSCIIkHcGlziXI9o6SoILSz+Jo6fy2/KpYFhjhbrMC0uigz/s1EgERgaHP+Wuy+XbhWpbytbhOpSthOMDpAAAq3ccoXaElLNwlxH8jw3/Ig/MUMNhxBmIthj/yXCmfkk1OVVXOBuFUlONo6YAA/KrPCuDlpaXFp06BqJGZIkx89q4r4/doJ1NXKf8AeQlXylbZ/WuB56Wn4gr2U2iY7YimmGZ/nJhSdPhXCoAylsgiOo1AR/qaHPc0PupLdlbqaOdTr5kjsQAVZHrgUFPPJI8qZxnS2n95rwOZr5zDbNwfVDcfmhA+s0Qc4DystPxmZBKlqHxFWZmvd/wa1cWV3Nyp7PwBRKUiZiEYHzoEvhnFbjH3fHd5Q/5if0ohafZvduf95ukpH8rQKvzUAB9KYOlzzdb26QhlsJCcAuQSP8KTt7q+VA0X9/xAxbtrUP51YbT+QRPsJ96fuD/Z7ZMEK8Mur/mdOr6J+EfSmpCQAABAGwFXAg8A+zRtJDl6v7w5vpyGwf1V84HpT620EgJSAAMAAQBXupVEqVKlBKlSpQSpUqUH/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5" name="Group 14"/>
          <p:cNvGrpSpPr/>
          <p:nvPr/>
        </p:nvGrpSpPr>
        <p:grpSpPr>
          <a:xfrm>
            <a:off x="5015538" y="4821261"/>
            <a:ext cx="707516" cy="698751"/>
            <a:chOff x="5201502" y="4603114"/>
            <a:chExt cx="707516" cy="698751"/>
          </a:xfrm>
        </p:grpSpPr>
        <p:pic>
          <p:nvPicPr>
            <p:cNvPr id="11284" name="Picture 20" descr="https://encrypted-tbn1.gstatic.com/images?q=tbn:ANd9GcR1YGqs3joVg6tEkisz1i7w68Dr7dapuv0uC6PmAbY-8UG0CUrU0Q"/>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207148" y="4603114"/>
              <a:ext cx="701870" cy="698751"/>
            </a:xfrm>
            <a:prstGeom prst="rect">
              <a:avLst/>
            </a:prstGeom>
            <a:noFill/>
            <a:ln w="3175">
              <a:noFill/>
            </a:ln>
            <a:extLst>
              <a:ext uri="{909E8E84-426E-40DD-AFC4-6F175D3DCCD1}">
                <a14:hiddenFill xmlns:a14="http://schemas.microsoft.com/office/drawing/2010/main">
                  <a:solidFill>
                    <a:srgbClr val="FFFFFF"/>
                  </a:solidFill>
                </a14:hiddenFill>
              </a:ext>
            </a:extLst>
          </p:spPr>
        </p:pic>
        <p:sp>
          <p:nvSpPr>
            <p:cNvPr id="11" name="Oval 10"/>
            <p:cNvSpPr/>
            <p:nvPr/>
          </p:nvSpPr>
          <p:spPr>
            <a:xfrm>
              <a:off x="5201502" y="4606258"/>
              <a:ext cx="695401" cy="695401"/>
            </a:xfrm>
            <a:prstGeom prst="ellipse">
              <a:avLst/>
            </a:prstGeom>
            <a:noFill/>
            <a:ln w="38100">
              <a:solidFill>
                <a:srgbClr val="DADA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AutoShape 22" descr="data:image/jpeg;base64,/9j/4AAQSkZJRgABAQAAAQABAAD/2wCEAAkGBxMTEhUUEhQWFRUWGBwYFxgYGBkdHRggJBgeHiAYGhsYHigiGyAlHBkcITUiJSkrLi4uGiIzODMsNygtLisBCgoKDg0OFxAQFywcHCQsLCwsLCwsLCwsLCwsLCwsLCwsLCwsLCwsLCwsLCwsLCwsLCwsLCwsLCwsLCwsLDcsLP/AABEIAKAAoAMBIgACEQEDEQH/xAAcAAACAgMBAQAAAAAAAAAAAAAFBgAEAgMHAQj/xAA/EAABAwMCAwYCBwgBAwUAAAABAgMRAAQhEjEFQVEGEyJhcYEykRRCUqGxwfAHIzNicpLR4VMVY/FDc4Kywv/EABcBAQEBAQAAAAAAAAAAAAAAAAABAgP/xAAcEQEBAQACAwEAAAAAAAAAAAAAARECMSFBYRL/2gAMAwEAAhEDEQA/AO41KlSglSpUoJUpb7S9sGrUhtCTcXCjCWGz4tplRzoHma5t2j7QrcOm9eU4rMWVoYAB/wCZzmIx+orN5LjpHEe3Nm0sNpWX3TMNsDvD76cD3NAb3tpe79xb2aPtXLwKj56EARHSTSRwjibqlBtaPojBgJbtikEnOHXSNUR9kTPStp4SnIdt7OXMNqU4VOHPxKcdJJMVNq43X/bdRI18YyOVrbavvVP4Vjw3iP0hJW3ecRUlCiJLrTUGJMhRnI8oqldcNLaikoCVJjpty2wRWFpaaw6C33iTp1IE5+KBtzrIvcQ4r9HbSs3t9p1fVeacMkbkCcYONq9su3xH8Piq99rq3gempNBL7s8VJJFmpjSJKt5HskCNqqoYS7CTkExJ2zj39KDq1h2wvh8du1ciclhzSoD+hYz91HeFdt7R5XdlSmXZju3klCp8pwfY1yx/jC9alKuWlttjxtLSVEdDJyn9c6pt8deWCfC6wZhm5GrSDyS78SOuZqy0x9B1K5jwIvtNocsHUlBGpVq6rWjzDbwyj3BFN/Z/tU1cqLSkqZuEjxsr+IeaTsseYrU5amD9SpUrSJUqVKCVKlSglI3aXtWpwuM2S0oS2P392r4Gf5Uj664nnA9639q+MqcWu2Zc7pLYm6fBA7pJE92kn65GZ+qM86QnuDOXrbehAa4e2CW2RusAjS66N4VmB5SeVYtWQO/6gXQpFhqbaUZcfWT31yZzKt0pPXfOIovZWDJZC2WktKHhW2kfDGN91ZOVHJkGjHCuBKJASmD6fqKw0v27pUykKKgAoKIAPRSj5SQY6+VZUs3ViZ/Mcuh+cVaF2woym1LrsAKOmEgjYFR3gzzo25bE5UBJ304E+U5ivWbeFJSkArUdKAdifPyAMn/dAHZ4S8sla1AE5OfCgdJP6Oa32/ZcqOpD7oBx+6QkhXurceldBteBNoUC4VvLAjxABPsNhPlRu3mMgJ6AVcTXKb3sW44nSt69UmQSlRaIMHHMfKaHXnZd5uFNFMpIOl9tSR/cMA+9dqSfevVIB3FX8mvnVAet3D9IbLeuQ5uQATIVI3Aj76yubQeIAgiYlJkH0I3BrtvEuzaHBCIT/IoakH23SfMVzzjfZxTBOlOnElIgxn4kn6yZ+UiRmpYpc4QFWSFOpKkhXwoB8K1eQOB/56UWe7XsXCEIumXEuoUCktnxt/8AcaXgxMY51RW064Ud8UK0JhJQIBnmU5gxjE885rS/w4iSN6g6X2X7WqBbau1ocQ5At7tAIS8dihwbNubYnOelPNcQ4dxBX0dLKmQ8FzrRsVJCoAx9cclY258nrshx1SFItX1qWlaSbd9zwrcjdl1JHhdSCPXeBWpUsOtSpUraJS/2x42u3aShiDcvHQ0DsPtOED6qAdR64HOj6jGTtXJOP8bUoru0HvHHybexTpgJTPx9TqI7wn7KU1LVgZe2X0lY4ewT9HtzN04T4nnDnQo8z9ZR8wKYLPhq7T94zPd7uNgfNSR1jdPP13J9meAN2rCGx4iMqVzUrmonqTmjIdHKualu640XpbtPCkx3r2CE/wAqJHiUR1wJk9Duat0pASJgCBJk/fnfnRFyzSmNMRk4A3JztGaqP48jTBTfcCQVqO0QBufICfaOppn7OcF7v9+8AX1iI3Dad+7R+Z5n2FLfBmPpN2EjDbEOO/zKPwI9sqPqmnq9dhNa4z2leLUJma8dclPScVRttSsnCRWt+8KsjEYFNHqG1g4VPlqI/Qq2h084HuTQJ0LSJQlxc4hMKCfKTkVsTYqd+Mqb6aSAv7xAqBkadmq/EbNLqYVuMpVvB9Oh2I51QtWY2dJjlEH3EYNWVcQbAnWPStaEG54XpVgeEziZ0nYpnnBrWtSGBqcSVIHxaY8I+0oETFMriQXVpgaV+NO+FiAtPuClQ9FVqesz7VhSg49d+Jy1X9HQchOnUojr8Q0jyzVAvvhUXjoW25pCnUo0qaUD+7uBKjKkHB2xTwq0nBHKhl7w0GUkAoiCPy+RoHDshxtT6Ftv6RcsEJeCcBUzpdSPsrAke45UwVyXhF+q3KXlqM2ngeIyXLdUwT17tQmegPWutCukupS329vyi27pCily5UGUECSNQJUoeiAo+1J/BLMXF+pQADNkgNNgba1AFUf0oCR70U7X8Qm/CdR0WjBdWnlqWTBnqENq/urPsVbFqybUoQ49Lyx5rOo/IEAVjl2sF3Ty+da0nMise8nP4V4oTPOoM1R70K4i2SD+vwokkT8quKaTCE7uLOJ5RkqPkPzA51Ucp7I9vU2Drqblhw9+5PeJ2SNRCRESYB5V1dN2l5OpB1JMEEHEHY+9J37ROziUW/epAAQtseLxCCoJ8QPLM0S4BwC4ZXpac12yk6kyfg6gTnSdxNX4oveXpQIHw7Gqzqx556D7xR1LaAMwTVRWsiEoEH7OCPMelSxA61beBBbUlXUlE6vPfHnWrirl0ClRW2kD6kTq8pnwkcsQfKt1/a3jZBY0rSfiC8KHnKcH1oizYJWnUZTJkgrJCvUREdBTAtOOupAeWUEkQ2vUpOrolwCfEPScVcsbNu5ATeW4Kk7L0rSCT0Jgq2GYohxDh62zqYdDJVuTKkHzUkkFPTUJ3zQi74XxBZhxSgJk6VJPopPNPpmfKrgMOWLLTrZRqCoM5kKjkf5hJzvE1m6iCcpx5cvWlJi6v3LltDzHgQrUXACAQAc529+vlTjfkb8lCoKTo9RHnzrU8QQeY3+XSrLw5wB+t6rk8+lRQS/QG3UPESkS25nCkLgGfQwfnTX2JuSbctKKiu3WWSVGSoCClU85QpJoS+whxC21ZSsQQeU1o7F3Ck3ZCyT3zCQQNgtlRSsnzIWn+2rOwvdqHC4eKSf4jqLZChuJQhEf3LXT0/jwjZI0j2x+FIhh0q1HUTxJROIwi5IH/wBI9qc3Tv8AhUown51NUYrEjHlUg7RFINiPerHZ094HLiME923HNKT4iP6l/MIFUHFKggYJBz0PWkNfGeNWzaEoQw0ywgIkDXIEDURIIHOKsHUeONm6tnGkYWYkHoCDWg3YbbS0CZGFEnJMfhQiwvbwXDZu0tglpQ1NnwqGoEHOxjl51efQlRKkyJqo9F3mBt51cRxFSSIiPP8AI+tCnG1D4Z9ZrBq9SsgmTyOdiNxNQErHtW0XS04qJnQSI1eQnc+VbOJvtp8SDg7iTH9pwN6W+PcOsr0lq5fQlSAFqAUIbTnSgmfiMEyNorm7tw44twWq7ty1bISjQQsqj4j4vER6Hkaquz8J4slRheQcpJ3PIkY84NX2r7UEkrBQQRIEFKhjccjXGlftJSUpZbSUKTzUCI9U/wC6aeFcYaW2hpK1CBlZOSdyfmZqbR0J2yQ822tRIUkakqBIIxnbcHmKGLuBK0H/ANNWn2gEH3BH31RtO1LY8CFhSUYUo5/CqHC+JB1+6WgynvEpB/pbAPpk0tQUeMn1rH1+VRX6/wB17uAB1rKsU7zAoWysovLcicXKkmN4dZJyOmpIoqED9H7qD9oF6HkKBKYfszIGculJ+YkHyJqwDuEiVOgkEp4i7ttm4Uf/ANU3rpacHdXfEAYGh9t8R9koSoz7oVTJdQCc88VL2PCYSfy3rFw7Ab86w1yDJzy9a8HQ1RI5dKAduifoqtMElbYAJgK/eJ8JP1Z65imBAAFCO1tqlxgNKUE966hAWdkHVq1e2mqjJvjbqHDb3CUJAaC29K9YOSPigSRpzjnV63vARPLM0p9pX0MqSnvQ5pGlKgZ25T99Ume0aEAEK1ER4Qev+aK6M48lIMx+uVKXHEW5UVBakEnx6FadUdf80K/6q6+MCEgbT+Jit1vwouq0xvgnp5UC5a9jPpbq3EIlpsiSSTqUfXKoAznpXR18KcbYQplOktmSlCYJEbgDmOlHOHW4YbCE4H4mrrV1IAkb5/W1By/jV1ZvDQ6wBIknOtHVXiAKR5Emg11+y+7gGxuQ6lQBAUNJAnEkEz6iNq7TxLhSX2ymIxgiJ8iPSkPsg9cISpLo8KFFvGAqDJ9OR96dBStOwXEGyUvPoaCSdWiVK2BwcDY0+cFtEMthtGwxJyfM+pOTRe2accU+45EOLGhI5JS2BnzkmqriCnliiMyoEcz6fratsTsK1IGPl+jW1upVbWRNCO1CJdbSJy/ZjG4h7V+FHLRJJoLeHVf2yAfiuNR8w20ZxyhRHzpBO2DIb4m2ogaLq3UhXmptU5/+DsD0NFWBqaQZzp0meqfD+X31l+0zh5cs++QAXLVQuE9SE/GkHlqRqFauCPBxohJlKgHEEdCBP5H59KvKeSNaUnpAH31m20dzVRriSN1q04bAJyJUglWrpJBzyrx671BKQoIO8nYQVAmNSdUQBkwOe9QE0tHn7VX4pwxL7SmnhKTvEggzIUk7gggEGqF1xwpC1hQ0wpO/iCoOlQGxxBiJzMxUVfu+JKknwhS4CtSilCh5SCpJODOUiNyKqEvjn7KVKBVbXK1L30vQQry1JAI+RpHvuD3FqIftnkwYCgCpPspMiK7WOMpWpPdrUUj+Io+EAHCFCDsoyRnYYNWLR3W0nUsrMnUcTO8YwMRiTvTVcm7OPXLwhvKCBET7+vTyrp3AOGFhJ1CFYn/VWeyD6ENrKWxJec1YyPGenlFGuJX4UBge1BRccJrda9fuqmhUqxV62bOqdvWiDLL8DafKki5se6u1K1Ahfi0kbqTvABxIIB6wKd7cAGN/1tQ/tFwdS0lbcFaSFBP2o3T7j8KtgHcPdS3eLaSRD7QfAHJSSG1+ykls+qT1ra/Z958Mn2x6Tz9q1cJdt3P3kgLCCjWTGDkog5GRJ8xXlte3T5hpLTbYEDvSoLURjwgDwgdc/dQawNMgggzma2Npz/isywrwlwELiCJnYnM43raxbmYH69Om9QW7ZATk9CcUB7Kp77iK17fRmBOPrvKKiJ5Qlsf3CjPGrxNvbqWohOM52AEq+6B71r/ZtZqTZJdc/iXKjcLxEa40p89KAlM+VWQNCkgiDkHeuY8E1WF29ZqPhQe9YgEAtLUqEwf+PKJ6Z8q6fSv284Au4aQ6xi5tiXGsYcBEKZV5LAHuEnlWrCNT/BWwCWUobUoHQvQPCVbmOfmKWnnU6EhQaDbZ0BGnVpXoJ8MnGcBIjzNMXZbi6H2kxMH4dWCCDCkKHJST4SD0osu2AnA3nbfzrGKShcNFS4DQc7soQVaArCVApVq23RKTsKws7pAWW2FtMoWoaO7SmVTgJKAQTgagobgn4Yy4XFiheFoSobkKSCD55G9aXbNBXr0J1gRqIGoDpO8eVMAfs899IQpxakOIUEjRpBEgBRklRmCYjERV0sJSAEJCU8kpSAPkKts24ThACR0AAzzPvVe7MDbPKiFy1cLN44hX8J0h1s8goDxp8jsfOT0o9eLwD1EzvVTtNYqFgtI/iqA0Ej65MJz5k1btbY3BhEFCQBqHPEY+VBosVT1/zR2zt/X7q3WvA0tiSr/XlVhtaU4FXBsYa0nNW4odcXkEVZRcpAkkCtQLd72dbFz9IQNKifEAcAn64HInnRC9Q6ZKFKStOCjdLg6p6GJyOYgiqHGe1Nql5LAcSpxzwaU5M7jboaHv9ptahaBJW+rTIA+FJUJUSNk6QfXasgjaPlwFR+spUekx+Ro3asQNsmvWLUbgQNgOg6elAO2/H0WrJTBUpUJ0p+JRUYS0kc1LOPIe1AF48RxC9as0klqA48QMBpKpCD/7q+u4TXSaWOwfZ9Vs0px8zc3BDj55JMeFtP8AKgGB70z1qIlSpUqhF7UcJVaurvGUlTTniukDdBSnFw2OcJEKTzEEbGWDg/E0vpEEaoBwcKHJSTzBo1SRxfs65bL76zSVNTKmEABTR5uMco+00cHcQcGWKZnmJqs42JqpwDtM1cJGpSZJgKHwqIwRnKVA4KTkUc7gc81AJdQeVSxYC3PFEDl1P6zRFy1pV41w9N4G0KBOoKdQpEoW0BAC0uJVz1ARGc5xUDg60F+FSZAznryitFxdtMpjAjkK5S/wLi7RITxE92ATLw2SNyojEDqYoZxG34ykJ7u5YeSpOtKkjBGMjkckfo1dHUXeNFRz4R5ZrFV+lAkkT5/j6VyFLPGVfE+hsHeBPtAFRXYe9uI+kXxVqE6UpJkTEg4AyIqBw4/29tmJ1Ogq5JTkn5bUlPdo+J8VJRZtqabnJ6jzV18hR7hv7Mra3UgrbW+VaomMqA1BIBGkSAckHbnOHLgNutpWpaO7R/DCEGUIM4LpmZ2HwpiT1oqh2K/ZszZDW4pTlwoeJySCP6Dun13p14XwZDOrRq8ZCjqUVHAgCVZgfnV5tOJOCN6We0/bNq2QCFDxYSRkrP2WU7rUeu3rVQR7ScebtW1KUpIKRKidkDqepPIc6W+xfBHLp4cQu0aUxNoyqSpAO7zn/cViOg9ay4D2SduHkXfERp0K1sWoOoIP/I8frubeSY54h/qiVKlSqiVKlSglSpUoFjtB2PQ8ousKDD5yohIUh3GO+bxrjkoEKHWgTfH7qxITdoKU9ZK2t48L8eH+lwD1rolYrQCCCAQRBByCOhFTAvO9o2nGlBBhRECfPBIzn2q7wgpcUtzSUyEoSDySkE4HTUpWfIUKvuwVsolTGq2URjuj4J6lo+E/dQF7srxJn+E4zcAD+ZlUzkAHWB8xU8qae0NscktF1ohJIEHSUKKhqSSNSTPXBTznGmx4YgvQgeBpsziAVuqCiI5aUoBj+cUrOcX4m0lSXbK4UmJJQUuCPZWr2ArWx26ebTAtLpBJKjNq8SZ3UZR+flQMPaHuUFSdSEqSmSCtKFLJ2QnURE81chtk40srUlth5BbcVpW2dPMagpIQlvV8OkjTOJycZEN9vXSqRZ3C1/VP0RwEj1Kf1NYfTuIPL7xnh76VKJIW44lsDEbElSenw1A9dpbYqZhKArxAnxFBSPtApIM+hGCfSlF3ijLMqUGrdBb0EphCEp1BRJBMrUYgYESd5rS32U4rcFJffZtxOdIU84PRSoAPn91HOC/s5s2VBxwKuXhnvHzqI9E/Cn2FXAvq41e8SVFm3LX/ADupKGB5pR8Tx+70pq7MdjWrVZfcUq4ulJ0rfXv6Np2bT5DOMk0ypSAIAgDYCvauIlSpUqiVKlSg/9k="/>
          <p:cNvSpPr>
            <a:spLocks noChangeAspect="1" noChangeArrowheads="1"/>
          </p:cNvSpPr>
          <p:nvPr/>
        </p:nvSpPr>
        <p:spPr bwMode="auto">
          <a:xfrm>
            <a:off x="4762252" y="72918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AutoShape 24" descr="data:image/jpeg;base64,/9j/4AAQSkZJRgABAQAAAQABAAD/2wCEAAkGBhMSERUUExQWFRUWGSAZGBgYGBsbHBodGxobGhsgHB4aGyceHR0jHB8bHy8gIygpLCwsHB4xNTAqNScrLCkBCQoKBQUFDQUFDSkYEhgpKSkpKSkpKSkpKSkpKSkpKSkpKSkpKSkpKSkpKSkpKSkpKSkpKSkpKSkpKSkpKSkpKf/AABEIAJ8BPgMBIgACEQEDEQH/xAAcAAACAgMBAQAAAAAAAAAAAAAFBgAEAgMHAQj/xABGEAACAgAEBAQDBQYEBQIFBQABAgMRAAQSIQUxQVEGEyJhMnGBBxQjQpEzUmKhsfBygsHhQ5Ki0fFTcxVjg8LSJCVEo7L/xAAUAQEAAAAAAAAAAAAAAAAAAAAA/8QAFBEBAAAAAAAAAAAAAAAAAAAAAP/aAAwDAQACEQMRAD8A7jiYmJgJiYmJgJjVmMyqKWdlVRuWYgAfMnYYW+PeN44j5cNSSltA5ldf7o07yOP3V5fmZOeFZcvNm8yEzUrxnR5q0FLEXR0GikZFqbUFt/jbngGjiP2gwodMStK1WPygjuNi5H8SoV98B894j4gyF1URoBZZV2UdSW0S2ANzSjYHlhj4PwbLwgiGMKSd3PqdmG9sxJLHnzwF4rohzEoklK+cpNtoFKQEbSzKXY9QqjYn3wGiDwvnpxqfPJpaiNDzvsRe1SIpsV+XFmL7NwN2nLE9TGn/AJN+5xd8OZ+RJHy7VIkaI0cgXSTG2pQGHLUujpzGGObNKotmAHuQP64BAn8KIVBhaUtdqRGO9HcPqA+fLBMeEs5H+yzbGv3mlB/6ndf+nGyNnVvOMYYoXYaZIApsMPypq5HkSd+eGqCW1BIokAkdrFkfTAK8eb4hDevRKo5kj/7kC1z5lDi5k/GUZJWVTERzPxoB3LLuo93VRgjmkLFFGob6iRyHPnTA/Ku2+K8XDElZ3dBRNKDztSwL2N1Y7DY3Si8AUhnV1DKwZTuCCCD8iNjjZhXl4Y8LkwMwI3IsHV7slAOOmr4/4hi9w7xEraVlAR2OlTdo57KejfwnfsWq8AaxMTEwExMTEwExMTEwExMTHhNYD3GjNZ1I11OwUdya37DufYYWvEXjlIaSO3dhahV1Mw7ov7v/AMxiE7auWOZZ7xdLmGZm1mh6lV6CKDR8yYepgRZKRhF57bHAdJ4t9pOXhfy79dWAwazewpEVpL9mVb74Vp/tWMtlG8sA16mjh50dlqaRtuo0/TCxBkX+8MrtGgy8nKJFWMUUGo762tHuybvke2OX8PpN+Vg40kKKb0strEQrGm00VN2d0PqC2BDifjxwdplY89OnMyAbbA+ZIFonbZcV5/GrtGtNuQxYJlISAFYreotZFjtteKsaK/l+rSwy8eqviDxSyowrndaT/PHvDJI2CK+aEOjzC+y2z/eGZaLbaCtEgc9xRwHvDfF0h3bytQUMdOXbUCxCgXDIp5mrFVXuBi/wv7R5xoCpI18vLnkJO+3onEw37Y15KDIPJ5kUyQ+XbPrckPH8LKVKDUW5qUuvT1FnTk5ADlpnX9syRytybd2BYKBzdAqk7bua3wDzw/7RmRA04ZR0M8RjB/8AqxF47+aL/phuyfiWJwCToBqmJBQ3y0yKSh+Vg+2OMycNmKjNSSt+MjM1tenUGEaVyVg+gAdCrHasX8/G+Tlby4pIxRYyQA1o1c3jPpfarNAgc/cO2A49xyXgP2ihKEjeSh+CTSfJcEmi6E6odQ3BU6e/bHSOHcbWQhT6XIsC7DCruNuTr+h7gYAliYl4mAmJiYmAmJiYmAxkcAEk0BuScc68T+NXnf7tlF1luxK6gb9TsN0i22A9cg5aV3bLxv4sMjrloKZnsKKsMRds3eJCOX52FfCDehvCksASeBi0qli+s35mqtQY1Vmh6u4FbbALvhrw8uW/EdhLORRkrZQN9Ea/kQdhzwR8UcNZokzEK6pYPUB+8Oq8uRBIr3vpgXN4g1REx2jUS7OCBD3DA83BsBRd/UAkOBcQlbLKuZFMwphyJFkAkflLLRK9LIwFrh3FBIiyITpP0IINEG+RBsV0Ixv4nMHIJZRW4IRdXvTPdfQfXAnN5oItKNIHIAUAPly23wjeIPEby3GjED8xHbAGs742SBmEA1sT6mu7Pcsbv5DlyFYE5nxrnXP7XR/CtAfz3OAoAC1XyxVSYlgCAN9qGAv5jxbnA287/XSf6g4M8I+1vMxgLMqzDufS/wDzLt/LC83C5NyVLAjajvfttR+XbA2TJvekLuarlZIsbH3vly5dhgO1+GvtAymZJGsxyNQCSkdLrS3I/K7wzZSxqBFDUSPe9z/O8fMcilTRsHscPHgf7TpIHWPMuzwGlBO5j7G+ZXv2wHY5pVLVsdPqJ/d7fU/0vA7ifC/M3MYs9hd+zg7Ee+9fTBKIKwDKRpb1bdbGx/ocWMACiz7ZYhJjcZ+F7J0/Mncr3Y7r+ax6weBwM4tHGw9RojSAe2ptIxS4bmjl3ELm4yajYclJ+FfZTyA/KaXkUwDDiYmJgJiYmPGahZwGMsoUEk0Bjmnjn7QWBOXyoDSXTMaMcZ/i3p5B+58K/ms7C3498ZFA0UJ0kAGSS6MYYbBf/nMNx+4vqq8JcGRBUfGNILxhFKCSMDcpZvzRzIbn3IIoBuX4dMJHVtUss5Ky2x/EHOiw3NMt7bensKwU4qggiVvuUcQLiJhqV7Lg1p0gWAB6lYWARyvfTxHKD72Vd4lVcuGmkpgiktpRit35kiflok2tA9M5MkYguYmcxADTC+aXzZ32/wCDl2OmNf4nJO92LrAV+GrMyyRkBC6pCZnsk6NSAKoFlyjKDuvwX7YNcM8HQ+WrxRystoh1FokJ2p9vURrI2PK732xW4T4iWaX7tM6nXEXhzDII2jkQs4DhaU/Dq2vegCbw4cD88a1MSok2pm8ti7a3r16iByIBA32rtuGrw/wuHUpOXRQ1sz6P2l6dVFl1EKzA6qonqdyb7CETzD06VW7CqAvwXf7p9MnqIHP3GLOey/KJrYxxgx21EtyALCiS2llrkdtuuB865RFRSihjRFxEksCFI1UQSavSTfpvccgr/dBLIh9L6Qh0yR7D0sz0SSNfwgqR1B743cVyMeZjWFwJEYKNwAyamanVkAZaVS2o7ekCuZxskiiWEuzeV6pJS9MGBIc6jpOr9mVsg8jzxSyHBEzNeTM6gLrHrEiqwOnSxABZN29GojndE7AI4l4VmlRH85pgoWcRS7JVr8RRd2ZNrIXmxJ2xpXgU4WN5cxJGztbI0mpHJ1eWIlF2yrprTakDc1hizvCpB+1HmmgEZAPKVVsBHV2sLZ1ljYNAflwucV8QjPeYBJl48pG5jiR4TIX0bay3/DBNUVNgD2rATM5zLxIyxKHpGNkB1JQWFZhYtjtoj2G9sdxiMsuRbSPxsuwDNDuHQrQZouRX1gkAEA0arSWxUy3DRFJGxiCwvoDaWdo3ZJFbUtayG02GW7IO29gXc94gDZpNQ0R6kljkf0feAJNLbn0p6dQXVQAAG12Qf/DniRZUQ+YJEf8AZyjr00uPyte19eRo82THIIE+7SscsrNGwHm5fUrDfYMpU0jnkAfio9N1f/DvHA4VC2oMLie/iFbg/wAQo8+YB6qcAwYmJiYCYVvHviRcrA3qokWxHMLypf43PpX6nphlnmCqWY0FBJPYDc443xnNnPcR0N+ziKySD+Mj8ND/AIEP/MWOAJeD+GOgbMTACacD0j4Y0ABRFHQKNQ+p74buH54LYu17ex6/74ERTem+Sj6bbcx3GPZJNt6BH16j+eAv5rJq83mkggH8NaNKerkH4nPc/COVWTjVq+n0/v8As48WfaufS+W+MhDdEDn/AC2/SsAp+M+KGNdKn1NsB/U/QYVMmlUNyOvc4z4nm/PzUrc1QlV+QNE/U3i5l00qDzHMb8u14DTLktVnbbofbGvheRLvqQEgd+X++LKM7kqOvxUD3wagy+lAY6XmH5jQaq+9XTA7863wAbOcOnCqzfs2AZSRSsDuKZRVjlvuK9sYtwF5XHlwqmrkAxO9HYeYQGuuQvpgzkwYl/E83QS1qkigK4J1B0b09jd/mHU4qPmfNe4FIN+g66cewNMtX3+WAA8U4O62rim06h0sC706t7Bu19iKBG65PGVP8/17Ye+MnMMgmMjyKG0uSCro4HKULa6gKpgPWK64U83w5vLDj1KSarcA8yDXI1vVe/Q4B7+y7xkShyshNx7x7Xanof8ACf5GumOm5XOM2wIDct9wfoD/AEx848Eznk5qOU2q69LdwGGk/pscdwglKb3VCie/Xc/Ub4A9luFhkZX0yFj62dbBI5AKTsF/l7m8YZzw8pRlQRranYRhQdvzUeXMXzFn2xXi4u2x1X9f7GCmWzurAaOAcSLqY3J8yPY3zI3AJ97BVv4lPQjBfC5xkeRMmYXlvqA67esfMoNfziH7xwwo1ixuO+Aywt+LeP8AkppSmkY6UU8mci1vfZUH4j/wgdzg7nMxoQtVnoO5OwH1NDHEvE3EZMxO/lWwYGJG3NR6286QdvNcML/cCjrgNeSzSs5eRGmiRidTGvNkL+qWuZsjle1AcvTglMoETNrGYzMzhkC/ls0oRd9DaR0OtjZZtKsx3iWSGEGTLgmNVp12Wr5SrtXMrrB58zgdnc3JFRiUfes4LjVB+wgYgDQOsktWWO5FXgKWcCZFVOpZc4zX8XmLAeWo/llmqxqOy8gBeA2T4XNnMwCSzs5+JjuTzJJO3Tf5YLZDwPm5My8ZjVXRNR1OPT/iIv1NZ59ycN/A+ASPFEAoj1Vrr4hGaKIm5IDbszk2b7YClkfCq5biWRaQ6kkjkCk7DWFvp3s7fLHU8omkUOn/AIwA8R8BbMxaY7WWEh4ZNgNS1S870kCj7/LF7w3x5cwjbaHQ6ZEbZkbqCCeXY9cAueO+MKMykLTR5fTF5hldGYtqYqEXSdh6SxsHpthZyeTM84GuWVdNiQZ1EA+DSUCkABdJpTGCKF9TjqjZVDKXIBJXSSVvYGwN+lk/rjlw4Ih4zmpIMusscRQNGNI/EKAtpUkBhtuO5wFTw3nDJxL7pmFIV7CMTTnQGdRqQ0Q25I3U2ewx0QReRLJIztTAekaQq6TsBsKBJrmcc08TZgZXimVzJj8tQysQCKCEkE0ppTZNjrXe8dGkk8197FE10Bo9b+l1gNscpmI/dG+5B61/Trz22xxw8HMcBCkEfeJUU7ghUYjcV2F747ZPIIUWlHmyHTGq/mY9T/Co9RJO1dyMKfFOFifM+TGyaYVC0XKO/PWFsabYm769x0BJyHGpMqfQ4kQinQrYI7MvL6jB/I8VhEDbeZl1IYxPv91ZmA12fU2XBJY9VIF2LOMeO8AjQaYl1TJ8KxKzeYg2ZZku43Xvy578sAMpmDEBIqsGXdCwOmRTs0b2PUpFgHvzu9gauJZr7r+DGrItrqzKAO9vZAAN0zaWUOQReldgcecIaaFjHOPLLPptSaV1Jp1G+hZDZANb1tQJxQ4Jx0K6RKZCgUjLLGoMh8y9UJZ9iIjprsNB6Aixn+Iho/xWEABkj8kesu8YYEghSzEu0YJJ/K6nVd4DqXBeI+bHvWtTpcDuOo7Ajf2uumCGEHwxxVlZS2xVjBPZ5MN1Y/Qq3anbth+wC3464wsGWYty0szDusY1EfU6V+uObeE4XEQkfd52Mjnrvv8Ay5V8sF/tiz9r5Q/4jpFz6D8V/wCiripkWOlFXYAc8AWje/rtt2+v1/ljdY3quwvffe+f988UoX+hvl/fW8XhMCBdneyTe439t+ZOAzhe+f8Atv1xeGbWNTI5oINR+S7/AOn64FIRfTfbfqLPOuW3+mA/iLOl5fKHwx6dfYvQIX5Ku/zOAzzfC48nkoJolEkkjIJY2COrl7LAvVoedEEUdvbHniHgDRU6Lqhbkxv02eTdiOXL6YFcZ4kJEjR2KxiaMsV5hQxsj+Icx2rBmXxZLMjwRgPG5NMy+s72CSDV8umAq8FmhjciW6bY7f07UeRF8qI3xtmzkCS6kZi1kEqR6l0km1PwtXMbqwBNA8w5yLLuw5HbaiL7+2CEnEEWgypVEWhqVSACt0RYsBlYXW/yIEcvx1kX1oHJ0620qdX5VLBq0tQAN86scyTnwrj4ElGGMLIdOm6V7J29Y9L3QB1UTVivUPeA+No9CxZhRNzHrostadPNd1YMKs2Cr2SKxS4lk5478oSRIztIp1nyzqsjSu4A0sR33N7DYCXiN1Vm1LoLgASl2iE0Y/I9+kyLyIaj2xzvN5CN43KMFkTdlDFta8rFCrXr7G7ww5Pi+cRZVYDNQxhXeNidSKDWtL9VCtJoGhVgYHP4ggMmoAxqGDpQBaMgbFXBAIB30EURYJGAS89mXbWzmywNk9SBsT3Pvjt3DpCYYyeflgm++kHv/PHJPFU8U5eWJVjDBWMYOwZrV9Gw9INGuzfw465kVAjADfD6bvpQIOAvQoRt+ux3wRy0v8tr+nTA6PYUdq2/7Yt5ZqJ5D26f74AlLCZIWj2LVa9tQIKfTUP64nhLNaoNNk+WdK3z0UGjv3CEKfdTjBJjYIxU4M/l52VOQcEgdLFSivepGH+X2wGj7R+NGDLOVJ1BQErn5kpMcddyAXav4RhW8OReVrYj7u9bHSGXyyNKhjyNCtyL2NCsb/HM/mZqJSVKo5lCk82BEMWxBBAId6+Z6Yw4hlleNEzEbquouNHrjc1uZBs7LW/PYYDXlHGfdYVYNAv4kyoGVZEjYUaYadLsun0mj69hprF/hARJs3xGXfQzRxdiwtTXtyUdlxTyMphyuYzCaTLnZPKhCjZY1uJAg5aRTEVY2Bwyjhya8vlBXl5YCaY3sWF6Qfm9sb7YDRwrh7JAEezmM4TLOeojsWvtYIjA7u3bDFHOseoVQG7EVXZufJV2Xn0rocCjxKJC8zNTTMFQ1vpqo6B32BL/ADkxblgJA1WgO4HNzW9Ad/dvhsnmdQCzxDOroeyKTdjZAW+S2ObHbYd/laT98M0zMI5NfITxkI61yD36XUEgerc+3LBxn1MkbDyzEbWHp6vgkbTs3UBQfi67WK+fMwkKpGAiAB2sKqs7CgWAPIUzEdSOXPAVPEXiXPZRF0HLz67VZNJsECzqVW02PnWNX2fwyRR651bXK5lLEAFtRLFj6ep5b8qAGFvxxE+WzsDK1FkNi6IYOKvsaNfKsOfCvGErKF8oivTrIG5GygqBsSQRtyIUddgC/adw9J47jipzdkgDVW43vnsdiDYvbcHCpkfGWZjWONtAC6QHlCyUNNAA0CbqvUW5DfHQfE/HG8pkIZnPp00OZI3O1Wu5u62u6GOI8XzpkksbFmB5k9lH9L99WA6pJ4zjh1GNpJpWFHMOBsB+WNapFvtsf54I+EuEwSZYSZhSdZsOzLp9rI3Q9QWr2Iws+FvD4mcrIWEURpiBqUurUFN/l3JI64Z+IxzIyx5cPl8zITekXBIoB1OLFAgVtV2QCCN8BYQuZJJYJJHeM6YgzWs0cf7RARsWsmjztVIJFnGMksQ3cH7rnb9NmkkIJYUdlLfGOzA+2PMnnDGnkhfJeGqBHJQP2qXzUGi6+qgzUSCME5VjmhI0geZbbery5lN/T1i79j3OAQc1wmSNHUN+JlJBKhC9UqTboRLEOm1kDpg1w14svGrHQJZVFKWLELZakSMszMzEyMSRZb2FEZxrMGYUaSw8mdexUkqGFjkQ8ffdcLHheMxhsupXz45vJDuAbuRlRm6sqQomlTtcnesARbMyeezvG4hmAjZmCLqcCQoAE3W0tfVvZG52GOjcBz/nQIx51Tc+Y73vuKP1xyPxBnp8tOIpHEjNUsbhNJPlutq4BNgXqB6afnb94HzwLSxgUCFkHUEsKavpowHPftKl157LoeVyyH6uqr/0rjbk2IAG/LYHf+6xQ8auf/iMI7ZcHffnI94uZSUtt+hs79v05YAtlpwzDfbnz6/O8X1Jv099vn/sB/1HAeFj0FnlXOq3rBOB+Xz39tztuf73wGWfbyY5Z61aFJHuSQFHy1GjgFw/hmaQ6pstLKrWzWrWxPM7bjfvth04dMlEEakawQet0Dz/ANO+AviyeLKpG8aFpZX0sZWeQ6QpLUXYkUStEEEXgFji0cM02mFWWPSraW5qSSCPowYd9sO/B+CosY0gVy259uuF3gwOZzTtIukBE0jf8oNWWJZiSSSSd7wx5lTFupNV/v8AL64CrmYPWPSSAdyPmL5H+9secb4TG8LOiMCqlthyKg/CdxRN7Hl9MbuHcUHmDWQASL325nfBLxPw5kRnjJDFdisgSx11Wwvb53gBGY4DDm8nDmUKxTaAkh+FSzKLutgbog8jy2vbdwXJyqgizAdQOR1akNXvRIPI0SCeWFXwZxwwa3TNRhNQQwkMxcUAzooGokWoAA9Q1dqw68EhM5kzU0JVhNpSMuUKKoUAsA2jUSSSD3AvbADeKeHlbLGWMsk0JkVZVOk0GbST1MbD0309wMc7yXCVlyUp8vTJEiyK4sBlEjxuCLq7AogDZTjq/FOPgFohC+WLjT5kmnStm7AQnUd9sLmb8LfgouWcOuij7hfULB3HrLE31IwHJgCfS3Tl7b4f/s24q7+ZA9kx06m/ynau9A4VOJ5YXQrahfvv/d4avsuyd5jMS8lCrGPdjbH+QH64B+/02q/YdfmcbIi23P8A3xs8nf1e2/1vtv2xig5f3/fPAXY2/nzxRmlK52I3tSt8/wBtG36KVP0xbU788BvEUlSwCvyEmvaaHl9GOAV+KzwnPnzKYqqxuGQsgHlq6naqYs7WexGM+OcUy8OVm8ljINAJRTIyoVcMJC0gGgk0gVeer9CPhMXnuIMfiEwA3q/w12+lD9cEPH+VL5eKIAAS5qBCfbzLojrvXfAUMnPFFPCshCw5DLoCD/6pQUB3NEmvc4uZLi8mZhkEURleVy0n5UVd9CO/QaaJqydRG2Pcr4Kh82OR1L+dOdK2QiKFZzt1J01v3wwyukHDpnUCNdMjKFFVqZtNAfMYAXwnh3lwx5yd9U7JYdq0RBjqAVeSgkgH5iqAGCUczTv+ECRtqkdSB126XpNegbXzO29TxKgb7nlejumofwRgMf5KcAR4raaaWMtKYPMI0x6UG8jpEGc7hXK2SDtY74A9nOHCRlfLkh429cxP4khqvLBHf9Frl2vl43jUFQQDpSK92ksgkmzek3ueRDE7gY2wxlQIlpX076R6IU5bX+Y9L5nfkMDZpEhHmZaOMsfw4vT6pDuXexQ+p50bIGARvtF4T92ML2ZIhKyWzG9TKCy776fSaN7bg8rLblOGqIEl0xkMuqzzOqtS1sP4l7NfzwlfarmQ0WUXWSWkNISLRVUC3HR2Z9R+nbBnxF45ZGhy0IKjQAd6IIHI9yB/MjAWeL8CfMqwidWpToIIKyNaihW1KCQfkD125ceHauIRw3/xFB2+EA3v3pQCfr2x0PIeL2jljIavMYLXQ7GjR5MxG59/phU8f54R8XjnU0fw3Yqexo+26ge1H3wHXuD8MiiWRfSqWS2o0KIGprPc87/TfGPC8tGQ02h9N0h1FmjVTsQDutn1UOmnngHk2bOyqWBWBTrCbhptJFUOoUUaNFro7AHDZBxhaUvsG+GQC1b2Yc1buDW/LAD+NqPL89jccQL+bHzoDcldw23berHIkFZ4RxCTLyS6kK5aRlZSd/JLorLrH5FYMR1AJIs6cXuMZpc5mGyqaliRtOYZH9Dsd1QDl8VFjz2re8MOXgX7wUZRUkA2rY6GZSKPMU42wFDMr5qzGLYzD4TzSdKI9t9Km+4PfCPmHjXiE5cMBphnZ1DegUqnWFIITXGmojkwQ7UcN+f8MxRyQiJ3iSRikihjRpdUZ3B0kEKLG9V2vC9xjhf3biIT1Zlszl3QqSAzjzLKliPSu4tv3dRwBvxHlIcxHIWEetA6CQENoJBDdA6e/pIrrgb4U4m0UcLEeowhTW+6aUJ2PUpd/PBhvDzupfMkPJR0RqKjjNbbc2IJHqbryHXCVwdnTKQgXY8wEkXynlHXv/pgNXjhSOIwE7asuV5dpGJ+XMY8yUgurHY/6XXLet8W/tVy2mbKydpJYz9WBX6EDAvLZgA1W/8Aoe2AMpJyNH69uYPKv/OLiT9qHsQNzy7XywHy2Z3Pt/f/AGxcWXbseuANcNmJagQL/wBOn1H88YccyhlnyKjR+0kZdSarZEUhCL+FqJ58wDihw8gNd8uvb6YKzZW54J5J1ijhUlWKkjzNZ1WfysY9PPnvXLAMnC/D5aWaacetnpRQA0Kqhdu13z9sY8b4YdyBsRjVJ9o+UX4WaWubKux9xdXviSfaDl2FRqzseQIrAC8n4e8watPfc7D2rFnj8LRZXTq1soOlSuoAkE0DRrl264P8O4edJaQrZ30r8K9hij4kmKR7jfp1FjAct8Bxtl5ZZ2ADsNC6tiq2CSDzFmhY7YdfCHimMGSKYjS51Kx5GxTBu111/wBcLmeyzD1Vsefvftd+/wAqwvF2SzzFbgcv75HAdZEqZpJ8vGx1KulSw2KsvoLHTXeiNxpu+6FPkwkaxl54pBG6uoYlJZIiurbnumptPegOlh/D/iBstnYn10jMEfsA+wJ/wsQx+Rx07xfwcyxJPGAJI5RMB39KBh9dIB+uA5ZwfwnLnJpV85AI2GpgCSwYagUB23Ujc98dT4HwGLK5dY4x6QSSx5sx5knuf6D2wvfZjlKy7ufiaQgV+7EFh/rGcOski0OVcv7/AJYClX+n6fXv+mPVirSPp/ri0D3H/jGsDYk/0+f/AH/lgMA391/ftgHxxtWbiUD4Yv8A/cyf/if0wZmb2/v9MBeHnzeJsNqRo05f+nG0rfzkA/TAaPCihc1nv/fU+/qijI/l/TF/xw9RQNYpc3l2JN0B5n+/9cVPDsWjP5qM82SKQfNPMiP81GLH2hITw+Y1ugWQH3jcMP5DAHYpSHgsbRhzXM2EYd/pihx6b/8Aa0QXqm8qP6uV1D9Lxthzza0K0AVau25U/wBT/fXX4vnX7rl3jFxxyJMQLspEQX092UW1HordsBR45n6zOZlG4y2WcqefrZQij9dQ/XAr7OsmpgkL0RI2k6hqBRPwt+96WP1xT+0nNGEuqAMc8iBSLq45NTir/OXQ2NuffDFwPh33eFI7FIii+5AF/q2/1wGyVfJ/AdwmXJ/aWQ3YJI3TbbWeYFbHfFuKVXk8xabSPJyy1Sm6DsBzANEX+6p74wzMRdSOh2N71y2PTv8AqOWBf3ebLEGP8RaqmYlkW7fyjytl2sixvvgFf7UMiTm8lVadLhbqm0um57azZ+RHbC1ncyz5uBSbIdT3PPcH6f0FYaPG2b+8+QwV43SQDQQ3oDMq7UNIUKEUdWZm+qhpb76p03oYpXuqsjdOhsj6YAl4py2hYGWl9Z+FifiUlSN+lAdML3iiR5JlZrJKgD351VdN6FYPeJ9ZgTUv/EUggbbBtloUOZNe/tgTKvmzxW2ygGxQ2UaxXSyAaJ7jAdqysYMKE2BpQKQPVEwXYg9rsG+oIOxOBPH+MSqxy0aA5h/jBBMRHST4hpPt1Irnvi8PETm44I1mY2DITUa9Lbbe7LUpJPI98W+C8EES3etm3kkItnN/U6QKAHSsBV8NcEGWgMQG66XYnYsask+4IP0wbzz/AP6mE0dxImxH5gsg/XQcCs/xkRSKrnSrI1sboUOp+Wr5aT0wJHF55WjcgRKnly+pQWoo6ABbGppQTpXoas8wAaOKgUCzAaZk59B6L/qcL84A4vkaonyswTXYovtvuDg0IDM5Jqo/L/MG9Zp29VUQBo6VttgfBk741HuT5eVdyfeSRV/0J+uAYZ5DyvuO9/3eOaZMAQopNUZOYv8A/kTdvnzx0/iWlFLMaA3uuwJJ78r+WEXwdwwymNDsVgDNfQtoY/UlmwFz7W+E68rKw5x6Zx/l9L1/lBOOe5dmkQuBqpdTV2BAJ3+Yx3fjeSWRPULG4I9m2P8Ap9LxwrhkX3WbM5WQ0QjIhqwb0tH9CAN+hwGyPMEE6gRpYI3sTyB7XW2ChkagdLVdXpJF8wLx5xB0kjkdY3JWSNlkCnSyroJST90g2Q3IgkdcW1njWR38ydEY26GJvw1ZDH6qsegnVq6gNVHYhWbPlSdmUirBDcjyO45Gjgnw3xQUohyA10ejVufqP1x4oFafvCiTLeVGJGDgEq5cDdS10gFHbc4pZXMQGORJw3lnMCVdKnk4McoU1taENgDOd4tlZhU9Kw28xBRXrTDked2KNY9Ph2fLqZY3jniq6F6qJ26g/UE4pZFS8D+RKjOJ5L/F8tmGhVXZlKsKABB/kcEsrK7QyKSa0E0OfoIZhvy2UjANkGTjh0mSSuR0k7A9fn9cUOL5xZX29Sj+exxezPAkdS1kgi1s7Ud798C4uGlCTqO/Idu3z3wAPjUGpSte4P8AKv7/ANcK0+SBJBHUbjp/Zw4cbGxPM9fn1/oMLBkH99P0/wC+AUeOZWhzu7/3vscdv8J8R+98LilYnUU9RH76bPz7sG/XHH+PZegT+8bI50ef9nDf9jHiFQJMlIfiJkivrY/EUe+2r/m7YC34RfyfvUDHSsMzFSeiyjzN6PQk74IR+KYWZlLgWaHPfFLinA9HEdLUIszRKgUpkRPQHcigDRLBbugBz2wl8HBpXDyCHohkAUSE8ygAAC9gGJ9sAzecTWrpz+lcu3f648eQ0OXTv0xTyxICo59agBq39S7N1urvGeYzAX3vl8+X+2AwmzwUFm2VbY9qA/25Y0fZvlzI5nbmVLnbk0zWP0jUDAXxDOWRcuDvM3qN8oxu578tvmRjoXhPIeXlwSKMh1n2B+Ef8tfrgE/xETBxWBt9MhaFu1TDWn01o4+owS8SZbXk8wp/NBIP/wCtv9axY+0bhDSQa4x+ItaD2dWEkf01rp/z4oycSWfItOpFPAzducZsfQ2PocBhwHOlooXJ3aBPmWfy/wDtfIc7xTzPGmyivHIpkgLWdIsxM7kDY1aOe1kXyN4r8KY5fLqZD+xjW9xVIlRr82e258gMVI+KRTI8RXzHkppAQAeQVRvIpKgKu4N3fLAUs/mRLnuGZdt/uqaZG0mtRUMo36+XGrHtd9MN/E88UcLoYljpU/l1Ddhsb5HV9DhZjyXlyRTaizRyM1EEyvH5UkYJtiX0e2okHmSLxb8ZZ8/c2mjNhzH5dfvSOJbHyCB/kf0AlxCaeOJnMgjBoKyRs51EhUvzEogsQCVBq8WmlzKReaEgtVBthLsQOZAY3W5O/bCnn/DOakX8ArMjFWRwVUgh1ayd7AIPM17WMZsOILYuNlFjbRp2O/OIk99x2wBHiUTyxo0ubnmBkVhF6Y1lOpVjIIiU+WW/EsXSgbE74E53g0+TmjeBkkYEMoamLFiTKdTUwUXqOpqKuSKrGDeHc8rQyeSDQ9KoyDVsxFgRgEgFuYJ3xpzLcQf1mEBYrQC1IA/MpDE6huOdk9SRtgL3EuI5rNRmKX7tBENTTKg1SFURXB1OGC3ahTzPME1ipFwV2kzEsWmRYvLhS0RhI0SpD6VYAABtS6/4Rd8xVmbM6Zgcs6ySRhAy2Dp1E+o+ZdXa8uQA6Y2ZXiWbjywhbLaowdJ16qLF9W9SgG29sAycN8VZ0woyZEEMoIkPoSqsGuXLkAwvbHs3jDNQKHlhj0SSqhZWa/UQtAFiBgTF424iBaRMir2QsOg5MzkAewGKvHfEubzvkRSKyoJ42+BhyaixJA2AO4wDR40ywkyc6n40KMAAd180LqG+4K6wfmQeeKXHppl4joQJJIwEjB7KxLGJtDNVbATbAH/hnuMWuMzLnlGkOPiiloG4tcL+aDdfwlOhKrXPG3wnl1iWXNTyqPOZhNIzggk8kXnYUemweSjbsBjI8J+7K6NI0rFllkY0NRZgpoAUFpQAo5AAYpcDzfmcWzjruI4oYQf+aQ/1xofiYl1LrWtHl3Zq12U/4Wstv/pj37PINS5uUijJmOVjksce1+xJGAK+KHvLSg166iU/+6wjJH6kn5HGv7P4NXnzdGbSp7gW/wDRlH+XAnxlxL1CMDUIwWav33BVBXUhdbV3Kd8Ovh7hvkZeOM/EBbf4m3b+Zr6DAEZIwwIIsEUfrjkn2p+H2Ws2o9UXolHdCbVv1O/+I9sddxR4pkRIhBAIIogiwR2I6/L54DhfD85GY5QSR5kTKNr9VqRf1H0wWTNRyIqSOaaAIXANxSK1j83rRqAIHQDlgF4g4C2QzHl0fJezG3Pb90nuv8xR641UfpgGzN+TrLxT7TzxzEaDqhZSCeY9QG9AHffFjN5tic1FHmFCPCWVVLiPzFKs2gGygIBNcgdXbCdC/wDTpt/e+LkEjDdXIO42PQiiDR5USMBvkzbNIXY6mf4iasnlv32ofphh8M8bVXQPyLBT8t7HvfLClIf/AB/f0/TGuLM6XU3yIP6b/LAdjyfFEGXVGPIlFv8AOq2FI+ajr1BxYy2TsBh26/phG8LJ94zaMzjysvGWa6FPIRSg2boLfTn74Jcb8eLE5WEAgbXex/TAbeKD1NsaI2P9R7j/AHwhZnNaGPzNH64KycalmJJ68+ny+eB0mQ1N1J6g9MBR4zOHQMOdUent0wuQZ14ZVkjYq6MGUjoQbHz9x1w553hfpo/PbfCjxjJFWNdP9v8AvgOvt4ry/EcinmN5TFvXV/hsNtQPYNTewBxPIadZsrKNOZiAZlQ/hTIap1TkGo9KN/PCR9k3DPvMs8TX5XlgtXKySq3/ANX6YM5PK5nJ51LYERwspN3Sll0qT0OrcA71fbAGMohWNLJ1BACDzJAHP3xhmM4FBZjsB225bDFVuKMzEmiD1r5YESg5uUoP2MZuQjk3ZBXVuW29H3GAKeEeFHNzmVxtJy/hhXt/jNf9OOtKtYDeF+DeTFbACRwNQ/dA+Fdu39SelYNYDRncqJI2Q8mFX1HYj3B3HuMcyyCGCebJSkBZld4+2oipl3PKz5oH7smOqYUPH3h1poxNEdMsZ1Bq5EAgMa3IALKw6qx/dGAXF4C+YKrL+HEu+gG9RFElm6+oX7+1DBjiXhGGRFWSFCoGzfu9qI339j+uA3/x0zQpcZ1uREYdZUGZmkUq7Kb8tfLZtvi1Lz2GMIc7PC7LpjDKYh+EjIpWWURMjKTROkiRW5jT2wGcvhfIIGjCsJRR82Ms7xsN03UHSRWwNbA4p/eiFy6su0U2t9NaJEKOuqMAUFBNsnNNR6DFfOTwwzVJEjWRpk1yBRuR+IhUMpHxVvYYc7vF6XjmamYRZNo3VLLyrDpReVBS5tjzskCqGAMRZVIVOYSRRlyG80FqjV1/4gB5WtgpzvbnjV4DyrPlvMkUhZJGdAw5IzalBvt9euFnN8GzEqJG8MI0yB/MTUEbQG9LrVKKJ9SXyXat8N68bWokeN4lXZ4zq22NMjLSuu3Qhq3A6YCz4kz0MSeaA66K1Mh5K9Kx3tdS8+V0Dyxsi4aVjClkKlg2tgdRJcGhRrfp8sBONRRR5XOPuzNlZDq1M4YFAildR1jTQsNdWdzi5kZ2AyiLIHqN+oa5Ai1yJ30+ZW3TAEsrF548xViKnawx3KsefpBXmQRZ6Y25vgDSDSxURnmFG55X6z8r2q8IObUZN2gjVpZmb0jVypVVnVASV1FSTIwAA6k7YKTcfzDNEVlPlkMFWIUcw0dBzr6Kz6goU7gXvqAwBtZmly8Zy9Rjr6A1IR6jvduCPSTuWJvrivxGQjOiIuXSKEWDTP5krelB3cqpb5b7DcVZMxnhFIIriR28xmYDVF6S8ulSpNu/qA0sV3JX1BQv8NyMs5KJqjj3aQl/x5bq7Gosisask6mqiQPQA2cQ4JPLmXUO0SMV8xgCyswoKiemmWNdix+Jy9YaeH+DFJRppmzKxD8JHGlUP/tgAE7Yw4P4PMLa4ZGR69AYK1DrQfn9Kr3xOIK8EiiWSRjKDTCo01nZUJUfhhjzk3IGwqzYbOJ+Di51R1Gx25UrD3HQ+4wTgyceQyrFmNC3ZgPUWYjZR1s6VA+WKUGakgYLcRcopaL8WlOptwUWStaadiea3vZOBXEuOTZggUPS+mJU1EtKNtRLKu0Z25Vr3PwHAbPDPD3zOZBmF+URLLXIytRVfkgVV/8Ape4x0YYF+HOCjKwLGN25u37zdT8uQHsBgpgJiYmJgF7xT4YjzURRxYO9jmpHIr2P+4644rxHhsmTlMM/wn4XA2YDqOx7jmD9CfoojALxH4ZizUZSRNQPXqp6FT0I7/1HIODs9cv+/XGaZjrZF/8Akfzxf8Q+EMxkWYkGSHpIByH8YHL58vfAdZARgLzS0LPL/t/MYIP4cnNEQuQQrAqNWzCwfTfMYEZdLsndVUk4LeHvFjRRrHImuMG03KvFdkhHU2o9jY57YDLLZOZbQB0BO9gqCR9OeC+W8N8i2CK57NSoz5eeVQAGEbyq70RYu4qUkbhSd8Y5HiOcnhEkfEkIIHoOW/EBO1aVB3vawawGvN5QpSpsT1rv9MXMhwJtJdthW7HYfqTt8sDMw+fRNUucKRF/LL+TC2lrOzhXLKfffpdbY8zPgr7yNUmdlzbbWLEaKDvbF9Rr2Uc9rwGPiDxLksuCPM8562WMggH3fkPpeFePguaz/wCIyrlcudwzA2w/gB9Uh7HZffDHmuBLwySJ/IhdX2D6HLo3SjKzEb9aHO8ecU44ZCSSCD/PbfAbPD/EsvkF0RQlgWDFmch2I29Wnb5CqG/ucac3xwuAosKPhG36k1ux6nrgJLMOY39/rghwvg8k662PlQdZCN26UgIs30NbnkGNYDKISZlvLi9IH7SQ/CgPz2sjkv1O2+OjeDfDKxqr6ajG8YPNid/Mf36j9f3anhrwmFVSyeXEvwxH4n/im7k89J67tv6VbwMB7iYmJgJjwjHuJgOfeKPDZgbzIlBicgSKQWAG1bBgbUgFSpB2AG4WwRzdprUC43VYoozqDyyAKrF2FsDbEX0C3fTrckQYEEAg7EEWCMIniPwq8Wp4AGiNl0K6h03rUOVAg2KIBsG2ICWgEEcjTkTTSlVIA1iSVR6YUVmvQoJJYURZ35gHVkBi0RnyWTSxjBVypqxe3w3exrl0wu5DiSBiXLuyArtGyJCnJQ1bpG5qyuokblq2xcyiSNJK5UFdYjCKdCaY106V5UGmdjzGytZwGjjWVMhZpWyMLCtTgHWduYBJJJ/dAvADhvDPW00hzLAbRlnZG/xu1/hrvf6Dvg6/FYlfTPJEkhj1AlgzxnVp0tIYySrKdS611CtyQQcVJMnm20EZlSpoicmVyooi1CvJErUfiAFEchgKnEuPPAGj8555SCvlFEJF7MZGZNYUqTSsdTXZAFEhoeOyLIrx5TLxsnNo1ZWNqVNte12frVYdMh4SyyrUciu5O7eYpYk8zu173fK8bYvs4fzwysohBLaQhDEmPR6m/MCRq6V2wCWmdaRyix5eFW3cSRkhCTszKGKFCdhJoIBNMRi7xLhXEY3tpHfagVoBRXJVAAVa/dAw1Z3wbJamM6XW9LDer5gg2GU8ipsHfGvI5XPqUjEMQjXnb2hHZV3dPzGtRAsDkMArZDgxjRZHEgYuQSdW4K2LogncVt0brg3wPLzPK0zKQsDkAvIylBpDXupCjSwsbdbGGWXjOW/ZhAzMCBZQXz+FC4kdetqN62wt5HibSSHLjeOVbClVA1rtKo0gWpGhwTZIP6A8HiMctj8yGjYIIYAH4WANaSCD1vbASCUKJY5NKojlWN2Gjk3iJj3EhJLRkLTWvPFHhWQnjeQkGRolCMpIUvHu0Ll25FbZGLblQD2xWzOdcuTqtpAoHlR8yrBlXLgkkhWUEyMCLZj2GAucT4w2lk1FAv4bSKHVipG0WmRQxk7MLKgjc3ZP+EfDPl1PKgRyulIx8MKdh/Eep59NzqJ88N+EyrCfMAGUfAgJZY7Nkkn45D1b9O+GrATExMTATExMTATExMTAU81w4MDVb3YIsG+dj3/8g4554i+yuJ2LQEZdz+Ui4278th05f8vXHT8YsgIoiwcBwDifh7M5aGRZIns7FlUshUkX6l3Xb8rqPngDl5hYPMA7i6B7jble4vH0hPwoH4GZPbZl/wCVuX+UjADing+KTeTKQzHqyExv9Aev+fAc0lzuXV3zETSAr6hG6gU2nSBrBtuQob9+eAfBuJSQlSjHUAR36ernsQRdjlh74t4PyCbSfectvYBKuO3Rn2/TA7LcByKMHi4jIpU7HyWsH6JgKXEOPvJlD+Izlx+IjKKVUNroIJo9eQP0OBOW4vLH8DMpqjRIsdtumGvOwZAgebnSe+jKqLJN/wDpVvjdwvw1kZf2MWbzR/xxxry626H+RwATMxztDpmIS3DfikKQEFABW9R39VVzONWX8L5iYnywTGKPmSAxoNhZ9QsjY7gY6Tw/wm67x5fLZUn8x1Tyf/aAf8zYKw+DYS2qdnzLc/xSNA+USgRj6qT74BE4B4RjYgov3xh+c+nKofZt/MPsof8Ay46Fwzw6qMJJD5so5GqVP/bSzp221ElvetsF1UDlj3AQDExMTATExMTATExMTATHhGPcTALXHPBkcvqj/Df2JUH6jdfpY9r3wjca4TKgSHNK7QB3dtFl3Y6iOvrAZiaBJsWRucdexhNCrAqwDA8wRYP0OA5F4dyyO0+oIzoIyOX4hCeUSAeetowa7sb32x5lOAtPNmCjMEgdYI9DlDcS6WIpgDZNWRvXzBfc/wCBoHbUlo3TqP6hq9gwGAS+EM7l7GXkUoW1FaQ2SbJqRQVPX4zvgFji2mCGFJJkHlRFgjRJI7BmISg6EVpsadQ3wVyGS0JAjNEsqq+rVqEkuhyAUAZS3pU7CjZX3xr4hPLG7eYm5RVsOUYBRt+zYo1G+YN/0pZviKuyv5cmpIgocSAOGEokDi9g3O+YJPbAEYOMyzZUPJZtwUDblkWUMmvoSU2I3ux1xR4fnJofvUigGKF5idKKhqKRVYelRqUow5gkFbGNcPiUqjR6IwrWQW1DQWN0qjUKDbgXtVWdqvumazmtoYRUjXJpCaWqviMkoYCwGIC01bg8iHkHB1n86YBj55VgygExSIoWnNjywpUMrNtpOMjmIYHnZiSGkLRmNqaELShi52QSLqJ9iPoSg8A5uUlsxmApYjUbMrEDpVRxL/yNWGThngvLQ6SVMrL8LSkNp6+lQAin3VQffAKfDOESZkfgxKsbUTIysq1/m/FnJvmTpNcyNsOnBPDceXtt5JSKaV92PsOir/CtDlzwWrHuAmJiYmAmJiYmA//Z"/>
          <p:cNvSpPr>
            <a:spLocks noChangeAspect="1" noChangeArrowheads="1"/>
          </p:cNvSpPr>
          <p:nvPr/>
        </p:nvSpPr>
        <p:spPr bwMode="auto">
          <a:xfrm>
            <a:off x="4914652" y="88158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290" name="Picture 26" descr="https://encrypted-tbn0.gstatic.com/images?q=tbn:ANd9GcRujE3VOybfsXNC7wxOJIkjcVy1ol1qx4oiUop2zoc0lUmsTj1NFw"/>
          <p:cNvPicPr>
            <a:picLocks noChangeAspect="1" noChangeArrowheads="1"/>
          </p:cNvPicPr>
          <p:nvPr/>
        </p:nvPicPr>
        <p:blipFill>
          <a:blip r:embed="rId12">
            <a:extLst>
              <a:ext uri="{BEBA8EAE-BF5A-486C-A8C5-ECC9F3942E4B}">
                <a14:imgProps xmlns:a14="http://schemas.microsoft.com/office/drawing/2010/main">
                  <a14:imgLayer r:embed="rId1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538985" y="4550347"/>
            <a:ext cx="1240579" cy="1240579"/>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4475335" y="1269043"/>
            <a:ext cx="700833" cy="369332"/>
          </a:xfrm>
          <a:prstGeom prst="rect">
            <a:avLst/>
          </a:prstGeom>
          <a:noFill/>
        </p:spPr>
        <p:txBody>
          <a:bodyPr wrap="none" rtlCol="0">
            <a:spAutoFit/>
          </a:bodyPr>
          <a:lstStyle/>
          <a:p>
            <a:r>
              <a:rPr lang="en-US" dirty="0"/>
              <a:t>100%</a:t>
            </a:r>
          </a:p>
        </p:txBody>
      </p:sp>
      <p:sp>
        <p:nvSpPr>
          <p:cNvPr id="30" name="TextBox 29"/>
          <p:cNvSpPr txBox="1"/>
          <p:nvPr/>
        </p:nvSpPr>
        <p:spPr>
          <a:xfrm>
            <a:off x="2204220" y="5991774"/>
            <a:ext cx="583814" cy="369332"/>
          </a:xfrm>
          <a:prstGeom prst="rect">
            <a:avLst/>
          </a:prstGeom>
          <a:noFill/>
        </p:spPr>
        <p:txBody>
          <a:bodyPr wrap="none" rtlCol="0">
            <a:spAutoFit/>
          </a:bodyPr>
          <a:lstStyle/>
          <a:p>
            <a:r>
              <a:rPr lang="en-US" dirty="0"/>
              <a:t>50%</a:t>
            </a:r>
          </a:p>
        </p:txBody>
      </p:sp>
      <p:sp>
        <p:nvSpPr>
          <p:cNvPr id="31" name="TextBox 30"/>
          <p:cNvSpPr txBox="1"/>
          <p:nvPr/>
        </p:nvSpPr>
        <p:spPr>
          <a:xfrm>
            <a:off x="3801140" y="5991774"/>
            <a:ext cx="583814" cy="369332"/>
          </a:xfrm>
          <a:prstGeom prst="rect">
            <a:avLst/>
          </a:prstGeom>
          <a:noFill/>
        </p:spPr>
        <p:txBody>
          <a:bodyPr wrap="none" rtlCol="0">
            <a:spAutoFit/>
          </a:bodyPr>
          <a:lstStyle/>
          <a:p>
            <a:r>
              <a:rPr lang="en-US" dirty="0"/>
              <a:t>25%</a:t>
            </a:r>
          </a:p>
        </p:txBody>
      </p:sp>
      <p:sp>
        <p:nvSpPr>
          <p:cNvPr id="32" name="TextBox 31"/>
          <p:cNvSpPr txBox="1"/>
          <p:nvPr/>
        </p:nvSpPr>
        <p:spPr>
          <a:xfrm>
            <a:off x="5067052" y="5991774"/>
            <a:ext cx="583814" cy="369332"/>
          </a:xfrm>
          <a:prstGeom prst="rect">
            <a:avLst/>
          </a:prstGeom>
          <a:noFill/>
        </p:spPr>
        <p:txBody>
          <a:bodyPr wrap="none" rtlCol="0">
            <a:spAutoFit/>
          </a:bodyPr>
          <a:lstStyle/>
          <a:p>
            <a:r>
              <a:rPr lang="en-US" dirty="0"/>
              <a:t>10%</a:t>
            </a:r>
          </a:p>
        </p:txBody>
      </p:sp>
      <p:sp>
        <p:nvSpPr>
          <p:cNvPr id="33" name="TextBox 32"/>
          <p:cNvSpPr txBox="1"/>
          <p:nvPr/>
        </p:nvSpPr>
        <p:spPr>
          <a:xfrm>
            <a:off x="6273603" y="5991774"/>
            <a:ext cx="466794" cy="369332"/>
          </a:xfrm>
          <a:prstGeom prst="rect">
            <a:avLst/>
          </a:prstGeom>
          <a:noFill/>
        </p:spPr>
        <p:txBody>
          <a:bodyPr wrap="none" rtlCol="0">
            <a:spAutoFit/>
          </a:bodyPr>
          <a:lstStyle/>
          <a:p>
            <a:r>
              <a:rPr lang="en-US" dirty="0"/>
              <a:t>5%</a:t>
            </a:r>
          </a:p>
        </p:txBody>
      </p:sp>
      <p:sp>
        <p:nvSpPr>
          <p:cNvPr id="34" name="TextBox 33"/>
          <p:cNvSpPr txBox="1"/>
          <p:nvPr/>
        </p:nvSpPr>
        <p:spPr>
          <a:xfrm>
            <a:off x="7305750" y="5991774"/>
            <a:ext cx="466794" cy="369332"/>
          </a:xfrm>
          <a:prstGeom prst="rect">
            <a:avLst/>
          </a:prstGeom>
          <a:noFill/>
        </p:spPr>
        <p:txBody>
          <a:bodyPr wrap="none" rtlCol="0">
            <a:spAutoFit/>
          </a:bodyPr>
          <a:lstStyle/>
          <a:p>
            <a:r>
              <a:rPr lang="en-US" dirty="0"/>
              <a:t>1%</a:t>
            </a:r>
          </a:p>
        </p:txBody>
      </p:sp>
    </p:spTree>
    <p:extLst>
      <p:ext uri="{BB962C8B-B14F-4D97-AF65-F5344CB8AC3E}">
        <p14:creationId xmlns:p14="http://schemas.microsoft.com/office/powerpoint/2010/main" val="14637256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pPr marL="0" indent="0">
              <a:buNone/>
            </a:pPr>
            <a:r>
              <a:rPr lang="en-US" dirty="0"/>
              <a:t>What is 100% of any slope? Think about it after you examine the image below with a rise of 6 miles and a run of 6 miles.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13" name="TextBox 12"/>
          <p:cNvSpPr txBox="1"/>
          <p:nvPr/>
        </p:nvSpPr>
        <p:spPr>
          <a:xfrm>
            <a:off x="3783328" y="4092713"/>
            <a:ext cx="2082622" cy="830997"/>
          </a:xfrm>
          <a:prstGeom prst="rect">
            <a:avLst/>
          </a:prstGeom>
          <a:noFill/>
        </p:spPr>
        <p:txBody>
          <a:bodyPr wrap="none" rtlCol="0">
            <a:spAutoFit/>
          </a:bodyPr>
          <a:lstStyle/>
          <a:p>
            <a:pPr algn="ctr"/>
            <a:r>
              <a:rPr lang="en-US" sz="2400" dirty="0"/>
              <a:t>M=6/6= 1</a:t>
            </a:r>
          </a:p>
          <a:p>
            <a:pPr algn="ctr"/>
            <a:r>
              <a:rPr lang="en-US" sz="2400" dirty="0"/>
              <a:t>1 X 100 = 100%</a:t>
            </a:r>
          </a:p>
        </p:txBody>
      </p:sp>
      <p:grpSp>
        <p:nvGrpSpPr>
          <p:cNvPr id="6" name="Group 5"/>
          <p:cNvGrpSpPr/>
          <p:nvPr/>
        </p:nvGrpSpPr>
        <p:grpSpPr>
          <a:xfrm>
            <a:off x="3783328" y="1549031"/>
            <a:ext cx="1911118" cy="1996440"/>
            <a:chOff x="3783328" y="1549031"/>
            <a:chExt cx="1911118" cy="1996440"/>
          </a:xfrm>
        </p:grpSpPr>
        <p:grpSp>
          <p:nvGrpSpPr>
            <p:cNvPr id="3" name="Group 2"/>
            <p:cNvGrpSpPr/>
            <p:nvPr/>
          </p:nvGrpSpPr>
          <p:grpSpPr>
            <a:xfrm>
              <a:off x="3783328" y="1549031"/>
              <a:ext cx="1911118" cy="1996440"/>
              <a:chOff x="3783328" y="1549031"/>
              <a:chExt cx="1911118" cy="1996440"/>
            </a:xfrm>
          </p:grpSpPr>
          <p:grpSp>
            <p:nvGrpSpPr>
              <p:cNvPr id="2" name="Group 1"/>
              <p:cNvGrpSpPr/>
              <p:nvPr/>
            </p:nvGrpSpPr>
            <p:grpSpPr>
              <a:xfrm>
                <a:off x="3783328" y="1549031"/>
                <a:ext cx="1911118" cy="1996440"/>
                <a:chOff x="2561585" y="1375410"/>
                <a:chExt cx="1911118" cy="1996440"/>
              </a:xfrm>
            </p:grpSpPr>
            <p:sp>
              <p:nvSpPr>
                <p:cNvPr id="5" name="Isosceles Triangle 4"/>
                <p:cNvSpPr/>
                <p:nvPr/>
              </p:nvSpPr>
              <p:spPr>
                <a:xfrm>
                  <a:off x="2561585" y="1375410"/>
                  <a:ext cx="1541785" cy="1531620"/>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rot="16200000">
                  <a:off x="3992122" y="2200619"/>
                  <a:ext cx="591829" cy="369332"/>
                </a:xfrm>
                <a:prstGeom prst="rect">
                  <a:avLst/>
                </a:prstGeom>
                <a:noFill/>
              </p:spPr>
              <p:txBody>
                <a:bodyPr wrap="none" rtlCol="0">
                  <a:spAutoFit/>
                </a:bodyPr>
                <a:lstStyle/>
                <a:p>
                  <a:r>
                    <a:rPr lang="en-US" dirty="0"/>
                    <a:t>6 mi</a:t>
                  </a:r>
                </a:p>
              </p:txBody>
            </p:sp>
            <p:sp>
              <p:nvSpPr>
                <p:cNvPr id="15" name="TextBox 14"/>
                <p:cNvSpPr txBox="1"/>
                <p:nvPr/>
              </p:nvSpPr>
              <p:spPr>
                <a:xfrm>
                  <a:off x="3191499" y="3002518"/>
                  <a:ext cx="591829" cy="369332"/>
                </a:xfrm>
                <a:prstGeom prst="rect">
                  <a:avLst/>
                </a:prstGeom>
                <a:noFill/>
              </p:spPr>
              <p:txBody>
                <a:bodyPr wrap="none" rtlCol="0">
                  <a:spAutoFit/>
                </a:bodyPr>
                <a:lstStyle/>
                <a:p>
                  <a:r>
                    <a:rPr lang="en-US" dirty="0"/>
                    <a:t>6 mi</a:t>
                  </a:r>
                </a:p>
              </p:txBody>
            </p:sp>
          </p:grpSp>
          <p:sp>
            <p:nvSpPr>
              <p:cNvPr id="8" name="Rectangle 7"/>
              <p:cNvSpPr/>
              <p:nvPr/>
            </p:nvSpPr>
            <p:spPr>
              <a:xfrm>
                <a:off x="5200631" y="2935579"/>
                <a:ext cx="124482" cy="124482"/>
              </a:xfrm>
              <a:prstGeom prst="rect">
                <a:avLst/>
              </a:prstGeom>
              <a:noFill/>
              <a:ln w="127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8867847" flipH="1">
              <a:off x="4003188" y="2432844"/>
              <a:ext cx="406483" cy="18060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6866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35948" y="240268"/>
            <a:ext cx="8177529" cy="5524500"/>
          </a:xfrm>
        </p:spPr>
        <p:txBody>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When the rise and the run have the same distance, the answer is always one or 100%.</a:t>
            </a:r>
          </a:p>
          <a:p>
            <a:pPr marL="0" indent="0">
              <a:buNone/>
            </a:pPr>
            <a:endParaRPr lang="en-US" dirty="0"/>
          </a:p>
          <a:p>
            <a:pPr marL="0" indent="0">
              <a:buNone/>
            </a:pPr>
            <a:r>
              <a:rPr lang="en-US" dirty="0"/>
              <a:t>Notice that when you draw the rise and the run of the slope and join the end points, you form a right triangle. Later, you will see that slope that rises 100% forms a 45</a:t>
            </a:r>
            <a:r>
              <a:rPr lang="en-US" baseline="30000" dirty="0"/>
              <a:t>0</a:t>
            </a:r>
            <a:r>
              <a:rPr lang="en-US" dirty="0"/>
              <a:t> angle!</a:t>
            </a:r>
          </a:p>
          <a:p>
            <a:endParaRPr lang="en-US" dirty="0"/>
          </a:p>
        </p:txBody>
      </p:sp>
      <p:grpSp>
        <p:nvGrpSpPr>
          <p:cNvPr id="3" name="Group 2"/>
          <p:cNvGrpSpPr/>
          <p:nvPr/>
        </p:nvGrpSpPr>
        <p:grpSpPr>
          <a:xfrm>
            <a:off x="2561585" y="727501"/>
            <a:ext cx="4414520" cy="1996440"/>
            <a:chOff x="2561585" y="727501"/>
            <a:chExt cx="4414520" cy="1996440"/>
          </a:xfrm>
        </p:grpSpPr>
        <p:grpSp>
          <p:nvGrpSpPr>
            <p:cNvPr id="20" name="Group 19"/>
            <p:cNvGrpSpPr/>
            <p:nvPr/>
          </p:nvGrpSpPr>
          <p:grpSpPr>
            <a:xfrm>
              <a:off x="2561585" y="727501"/>
              <a:ext cx="4414520" cy="1996440"/>
              <a:chOff x="3636005" y="2327672"/>
              <a:chExt cx="4414520" cy="1996440"/>
            </a:xfrm>
          </p:grpSpPr>
          <p:sp>
            <p:nvSpPr>
              <p:cNvPr id="5" name="Isosceles Triangle 4"/>
              <p:cNvSpPr/>
              <p:nvPr/>
            </p:nvSpPr>
            <p:spPr>
              <a:xfrm>
                <a:off x="3636005" y="2327672"/>
                <a:ext cx="1541785" cy="1531620"/>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5967903" y="2677983"/>
                <a:ext cx="2082622" cy="830997"/>
              </a:xfrm>
              <a:prstGeom prst="rect">
                <a:avLst/>
              </a:prstGeom>
              <a:noFill/>
            </p:spPr>
            <p:txBody>
              <a:bodyPr wrap="none" rtlCol="0">
                <a:spAutoFit/>
              </a:bodyPr>
              <a:lstStyle/>
              <a:p>
                <a:pPr algn="ctr"/>
                <a:r>
                  <a:rPr lang="en-US" sz="2400" dirty="0"/>
                  <a:t>M=6/6= 1</a:t>
                </a:r>
              </a:p>
              <a:p>
                <a:pPr algn="ctr"/>
                <a:r>
                  <a:rPr lang="en-US" sz="2400" dirty="0"/>
                  <a:t>1 X 100 = 100%</a:t>
                </a:r>
              </a:p>
            </p:txBody>
          </p:sp>
          <p:sp>
            <p:nvSpPr>
              <p:cNvPr id="14" name="TextBox 13"/>
              <p:cNvSpPr txBox="1"/>
              <p:nvPr/>
            </p:nvSpPr>
            <p:spPr>
              <a:xfrm rot="16200000">
                <a:off x="5066542" y="3152881"/>
                <a:ext cx="591829" cy="369332"/>
              </a:xfrm>
              <a:prstGeom prst="rect">
                <a:avLst/>
              </a:prstGeom>
              <a:noFill/>
            </p:spPr>
            <p:txBody>
              <a:bodyPr wrap="none" rtlCol="0">
                <a:spAutoFit/>
              </a:bodyPr>
              <a:lstStyle/>
              <a:p>
                <a:r>
                  <a:rPr lang="en-US" dirty="0"/>
                  <a:t>6 mi</a:t>
                </a:r>
              </a:p>
            </p:txBody>
          </p:sp>
          <p:sp>
            <p:nvSpPr>
              <p:cNvPr id="15" name="TextBox 14"/>
              <p:cNvSpPr txBox="1"/>
              <p:nvPr/>
            </p:nvSpPr>
            <p:spPr>
              <a:xfrm>
                <a:off x="4265919" y="3954780"/>
                <a:ext cx="591829" cy="369332"/>
              </a:xfrm>
              <a:prstGeom prst="rect">
                <a:avLst/>
              </a:prstGeom>
              <a:noFill/>
            </p:spPr>
            <p:txBody>
              <a:bodyPr wrap="none" rtlCol="0">
                <a:spAutoFit/>
              </a:bodyPr>
              <a:lstStyle/>
              <a:p>
                <a:r>
                  <a:rPr lang="en-US" dirty="0"/>
                  <a:t>6 mi</a:t>
                </a:r>
              </a:p>
            </p:txBody>
          </p:sp>
        </p:grpSp>
        <p:sp>
          <p:nvSpPr>
            <p:cNvPr id="2" name="Rectangle 1"/>
            <p:cNvSpPr/>
            <p:nvPr/>
          </p:nvSpPr>
          <p:spPr>
            <a:xfrm>
              <a:off x="3990763" y="2119590"/>
              <a:ext cx="124482" cy="124482"/>
            </a:xfrm>
            <a:prstGeom prst="rect">
              <a:avLst/>
            </a:prstGeom>
            <a:noFill/>
            <a:ln w="127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3532130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698" y="494391"/>
            <a:ext cx="8501738" cy="5015166"/>
          </a:xfrm>
        </p:spPr>
        <p:txBody>
          <a:bodyPr>
            <a:normAutofit fontScale="92500" lnSpcReduction="10000"/>
          </a:bodyPr>
          <a:lstStyle/>
          <a:p>
            <a:pPr marL="0" indent="0">
              <a:buNone/>
            </a:pPr>
            <a:r>
              <a:rPr lang="en-US" dirty="0"/>
              <a:t>Let’s practice converting ratios to </a:t>
            </a:r>
            <a:r>
              <a:rPr lang="en-US" dirty="0" err="1"/>
              <a:t>percents</a:t>
            </a:r>
            <a:r>
              <a:rPr lang="en-US" dirty="0"/>
              <a:t>.</a:t>
            </a:r>
          </a:p>
          <a:p>
            <a:pPr marL="0" indent="0">
              <a:buNone/>
            </a:pPr>
            <a:r>
              <a:rPr lang="en-US" dirty="0"/>
              <a:t>Find the percent amount of slopes with the following dimensions. Use up to two decimal places (hundredths) in your answers.</a:t>
            </a:r>
          </a:p>
          <a:p>
            <a:pPr marL="0" indent="0">
              <a:buNone/>
            </a:pPr>
            <a:r>
              <a:rPr lang="en-US" dirty="0"/>
              <a:t>TIP: When you get your fraction, simply divide the rise by the run to find the decimal that the fraction represents. Then multiply by 100!</a:t>
            </a:r>
          </a:p>
          <a:p>
            <a:pPr marL="0" indent="0">
              <a:buNone/>
            </a:pPr>
            <a:endParaRPr lang="en-US" dirty="0"/>
          </a:p>
          <a:p>
            <a:pPr marL="457200" indent="-457200">
              <a:buFont typeface="+mj-lt"/>
              <a:buAutoNum type="arabicPeriod"/>
            </a:pPr>
            <a:r>
              <a:rPr lang="en-US" dirty="0"/>
              <a:t>4 rise and 16 run</a:t>
            </a:r>
          </a:p>
          <a:p>
            <a:pPr marL="457200" indent="-457200">
              <a:buFont typeface="+mj-lt"/>
              <a:buAutoNum type="arabicPeriod"/>
            </a:pPr>
            <a:r>
              <a:rPr lang="en-US" dirty="0"/>
              <a:t>8 rise and 5 run</a:t>
            </a:r>
          </a:p>
          <a:p>
            <a:pPr marL="457200" indent="-457200">
              <a:buFont typeface="+mj-lt"/>
              <a:buAutoNum type="arabicPeriod"/>
            </a:pPr>
            <a:r>
              <a:rPr lang="en-US" dirty="0"/>
              <a:t>9 rise and 9 run</a:t>
            </a:r>
          </a:p>
          <a:p>
            <a:pPr marL="457200" indent="-457200">
              <a:buFont typeface="+mj-lt"/>
              <a:buAutoNum type="arabicPeriod"/>
            </a:pPr>
            <a:r>
              <a:rPr lang="en-US" dirty="0"/>
              <a:t>8 rise and 20 run</a:t>
            </a:r>
          </a:p>
          <a:p>
            <a:pPr marL="457200" indent="-457200">
              <a:buFont typeface="+mj-lt"/>
              <a:buAutoNum type="arabicPeriod"/>
            </a:pPr>
            <a:r>
              <a:rPr lang="en-US" dirty="0"/>
              <a:t>15 rise and 15 run</a:t>
            </a:r>
          </a:p>
          <a:p>
            <a:pPr marL="0" indent="0">
              <a:buNone/>
            </a:pPr>
            <a:endParaRPr lang="en-US" dirty="0"/>
          </a:p>
          <a:p>
            <a:pPr marL="0" indent="0">
              <a:buNone/>
            </a:pPr>
            <a:r>
              <a:rPr lang="en-US" dirty="0"/>
              <a:t>When you are done, click to check your answers.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784090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698" y="494391"/>
            <a:ext cx="8501738" cy="4853120"/>
          </a:xfrm>
        </p:spPr>
        <p:txBody>
          <a:bodyPr>
            <a:normAutofit lnSpcReduction="10000"/>
          </a:bodyPr>
          <a:lstStyle/>
          <a:p>
            <a:pPr marL="0" indent="0">
              <a:buNone/>
            </a:pPr>
            <a:endParaRPr lang="en-US" dirty="0"/>
          </a:p>
          <a:p>
            <a:pPr marL="0" indent="0">
              <a:buNone/>
            </a:pPr>
            <a:r>
              <a:rPr lang="en-US" dirty="0"/>
              <a:t>Find the percent amount of slopes with the following dimensions. Use up to two decimal places (hundredths).</a:t>
            </a:r>
          </a:p>
          <a:p>
            <a:pPr marL="0" indent="0">
              <a:buNone/>
            </a:pPr>
            <a:endParaRPr lang="en-US" dirty="0"/>
          </a:p>
          <a:p>
            <a:pPr marL="457200" indent="-457200">
              <a:buFont typeface="+mj-lt"/>
              <a:buAutoNum type="arabicPeriod"/>
            </a:pPr>
            <a:r>
              <a:rPr lang="en-US" dirty="0"/>
              <a:t>4 rise and 16 run = 4/16 = </a:t>
            </a:r>
            <a:r>
              <a:rPr lang="en-US" dirty="0">
                <a:solidFill>
                  <a:srgbClr val="FFC000"/>
                </a:solidFill>
              </a:rPr>
              <a:t>0.25		0.25 X 100 = </a:t>
            </a:r>
            <a:r>
              <a:rPr lang="en-US" b="1" dirty="0">
                <a:solidFill>
                  <a:srgbClr val="FFC000"/>
                </a:solidFill>
              </a:rPr>
              <a:t>25%</a:t>
            </a:r>
          </a:p>
          <a:p>
            <a:pPr marL="457200" indent="-457200">
              <a:buFont typeface="+mj-lt"/>
              <a:buAutoNum type="arabicPeriod"/>
            </a:pPr>
            <a:r>
              <a:rPr lang="en-US" dirty="0"/>
              <a:t>8 rise and 5 run = 8/5 =</a:t>
            </a:r>
            <a:r>
              <a:rPr lang="en-US" dirty="0">
                <a:solidFill>
                  <a:srgbClr val="FFC000"/>
                </a:solidFill>
              </a:rPr>
              <a:t>1.6	    		1.6 x 100 = </a:t>
            </a:r>
            <a:r>
              <a:rPr lang="en-US" b="1" dirty="0">
                <a:solidFill>
                  <a:srgbClr val="FFC000"/>
                </a:solidFill>
              </a:rPr>
              <a:t>160%</a:t>
            </a:r>
          </a:p>
          <a:p>
            <a:pPr marL="457200" indent="-457200">
              <a:buFont typeface="+mj-lt"/>
              <a:buAutoNum type="arabicPeriod"/>
            </a:pPr>
            <a:r>
              <a:rPr lang="en-US" dirty="0"/>
              <a:t>9 rise and 9 run = 9/9 = </a:t>
            </a:r>
            <a:r>
              <a:rPr lang="en-US" dirty="0">
                <a:solidFill>
                  <a:srgbClr val="FFC000"/>
                </a:solidFill>
              </a:rPr>
              <a:t>1			1 X 100 = </a:t>
            </a:r>
            <a:r>
              <a:rPr lang="en-US" b="1" dirty="0">
                <a:solidFill>
                  <a:srgbClr val="FFC000"/>
                </a:solidFill>
              </a:rPr>
              <a:t>100%</a:t>
            </a:r>
          </a:p>
          <a:p>
            <a:pPr marL="457200" indent="-457200">
              <a:buFont typeface="+mj-lt"/>
              <a:buAutoNum type="arabicPeriod"/>
            </a:pPr>
            <a:r>
              <a:rPr lang="en-US" dirty="0"/>
              <a:t>8 rise and 20 run = 8/20 = </a:t>
            </a:r>
            <a:r>
              <a:rPr lang="en-US" dirty="0">
                <a:solidFill>
                  <a:srgbClr val="FFC000"/>
                </a:solidFill>
              </a:rPr>
              <a:t>0.4		0.4 X 100 = </a:t>
            </a:r>
            <a:r>
              <a:rPr lang="en-US" b="1" dirty="0">
                <a:solidFill>
                  <a:srgbClr val="FFC000"/>
                </a:solidFill>
              </a:rPr>
              <a:t>40%</a:t>
            </a:r>
          </a:p>
          <a:p>
            <a:pPr marL="457200" indent="-457200">
              <a:buFont typeface="+mj-lt"/>
              <a:buAutoNum type="arabicPeriod"/>
            </a:pPr>
            <a:r>
              <a:rPr lang="en-US" dirty="0"/>
              <a:t>15 rise and 15 run = 15/15 = </a:t>
            </a:r>
            <a:r>
              <a:rPr lang="en-US" dirty="0">
                <a:solidFill>
                  <a:srgbClr val="FFC000"/>
                </a:solidFill>
              </a:rPr>
              <a:t>1		1 X 100 = </a:t>
            </a:r>
            <a:r>
              <a:rPr lang="en-US" b="1" dirty="0">
                <a:solidFill>
                  <a:srgbClr val="FFC000"/>
                </a:solidFill>
              </a:rPr>
              <a:t>100%</a:t>
            </a:r>
          </a:p>
          <a:p>
            <a:pPr marL="0" indent="0">
              <a:buNone/>
            </a:pPr>
            <a:endParaRPr lang="en-US" dirty="0"/>
          </a:p>
          <a:p>
            <a:pPr marL="0" indent="0">
              <a:buNone/>
            </a:pPr>
            <a:r>
              <a:rPr lang="en-US" dirty="0"/>
              <a:t>Practice measuring slopes more at </a:t>
            </a:r>
            <a:r>
              <a:rPr lang="en-US" dirty="0">
                <a:hlinkClick r:id="rId2"/>
              </a:rPr>
              <a:t>http://www.mathsisfun.com/gradient.html.</a:t>
            </a: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2" name="TextBox 1"/>
          <p:cNvSpPr txBox="1"/>
          <p:nvPr/>
        </p:nvSpPr>
        <p:spPr>
          <a:xfrm>
            <a:off x="7259146" y="2424296"/>
            <a:ext cx="1990846" cy="369332"/>
          </a:xfrm>
          <a:prstGeom prst="rect">
            <a:avLst/>
          </a:prstGeom>
          <a:noFill/>
        </p:spPr>
        <p:txBody>
          <a:bodyPr wrap="square" rtlCol="0">
            <a:spAutoFit/>
          </a:bodyPr>
          <a:lstStyle/>
          <a:p>
            <a:r>
              <a:rPr lang="en-US" dirty="0"/>
              <a:t>More than  100%!</a:t>
            </a:r>
          </a:p>
        </p:txBody>
      </p:sp>
    </p:spTree>
    <p:extLst>
      <p:ext uri="{BB962C8B-B14F-4D97-AF65-F5344CB8AC3E}">
        <p14:creationId xmlns:p14="http://schemas.microsoft.com/office/powerpoint/2010/main" val="34282112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1086" y="253664"/>
            <a:ext cx="6395122" cy="626100"/>
          </a:xfrm>
        </p:spPr>
        <p:txBody>
          <a:bodyPr>
            <a:normAutofit/>
          </a:bodyPr>
          <a:lstStyle/>
          <a:p>
            <a:r>
              <a:rPr lang="en-US" sz="2400" dirty="0"/>
              <a:t>Try it out yourself with a plumb line.</a:t>
            </a:r>
          </a:p>
        </p:txBody>
      </p:sp>
      <p:sp>
        <p:nvSpPr>
          <p:cNvPr id="3" name="Content Placeholder 2"/>
          <p:cNvSpPr>
            <a:spLocks noGrp="1"/>
          </p:cNvSpPr>
          <p:nvPr>
            <p:ph idx="1"/>
          </p:nvPr>
        </p:nvSpPr>
        <p:spPr>
          <a:xfrm>
            <a:off x="486136" y="1105460"/>
            <a:ext cx="8032231" cy="4242044"/>
          </a:xfrm>
        </p:spPr>
        <p:txBody>
          <a:bodyPr>
            <a:normAutofit/>
          </a:bodyPr>
          <a:lstStyle/>
          <a:p>
            <a:pPr marL="0" indent="0">
              <a:buNone/>
            </a:pPr>
            <a:r>
              <a:rPr lang="en-US" dirty="0"/>
              <a:t>Locate or make a ramp. </a:t>
            </a:r>
          </a:p>
          <a:p>
            <a:pPr marL="0" indent="0">
              <a:buNone/>
            </a:pPr>
            <a:endParaRPr lang="en-US" dirty="0"/>
          </a:p>
          <a:p>
            <a:pPr marL="0" indent="0">
              <a:buNone/>
            </a:pPr>
            <a:r>
              <a:rPr lang="en-US" dirty="0"/>
              <a:t>Find a nice plumb bob or line, or make one with a pointed rock.</a:t>
            </a:r>
          </a:p>
          <a:p>
            <a:pPr marL="0" indent="0">
              <a:buNone/>
            </a:pPr>
            <a:endParaRPr lang="en-US" dirty="0"/>
          </a:p>
          <a:p>
            <a:pPr marL="0" indent="0">
              <a:buNone/>
            </a:pPr>
            <a:r>
              <a:rPr lang="en-US" dirty="0"/>
              <a:t>Drop the line from the top of the ramp to the bottom surface and measure that distance. That is the rise.</a:t>
            </a:r>
          </a:p>
          <a:p>
            <a:pPr marL="0" indent="0">
              <a:buNone/>
            </a:pPr>
            <a:r>
              <a:rPr lang="en-US" dirty="0"/>
              <a:t>Run a measuring tape from the point where the plumb meets the bottom surface to the end of the ramp. Measure that distance. That is your run.</a:t>
            </a:r>
          </a:p>
        </p:txBody>
      </p:sp>
      <p:pic>
        <p:nvPicPr>
          <p:cNvPr id="13314" name="Picture 2" descr="http://upload.wikimedia.org/wikipedia/commons/thumb/9/9d/Plumb_bob.jpg/170px-Plumb_bo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9351" y="1924906"/>
            <a:ext cx="390959" cy="579539"/>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downloads.clipart.com/19944308.png?t=1391717892&amp;h=9258d1bfa8755823cbcb857e245ec13f&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305" y="903026"/>
            <a:ext cx="1205908" cy="106120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http://images.clipart.com/thw/thw11/CL/5433_2005010014/000803_1074_77/21021381.thb.jpg?000803_1074_7779_v__v"/>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flipH="1">
            <a:off x="4340621" y="1058936"/>
            <a:ext cx="954228" cy="804787"/>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p:cNvGrpSpPr/>
          <p:nvPr/>
        </p:nvGrpSpPr>
        <p:grpSpPr>
          <a:xfrm>
            <a:off x="9044106" y="589936"/>
            <a:ext cx="302825" cy="1856276"/>
            <a:chOff x="8653048" y="213290"/>
            <a:chExt cx="127321" cy="1526740"/>
          </a:xfrm>
        </p:grpSpPr>
        <p:sp>
          <p:nvSpPr>
            <p:cNvPr id="5" name="Oval 4"/>
            <p:cNvSpPr/>
            <p:nvPr/>
          </p:nvSpPr>
          <p:spPr>
            <a:xfrm>
              <a:off x="8653048" y="1415937"/>
              <a:ext cx="127321" cy="324093"/>
            </a:xfrm>
            <a:custGeom>
              <a:avLst/>
              <a:gdLst>
                <a:gd name="connsiteX0" fmla="*/ 0 w 266218"/>
                <a:gd name="connsiteY0" fmla="*/ 201197 h 402393"/>
                <a:gd name="connsiteX1" fmla="*/ 133109 w 266218"/>
                <a:gd name="connsiteY1" fmla="*/ 0 h 402393"/>
                <a:gd name="connsiteX2" fmla="*/ 266218 w 266218"/>
                <a:gd name="connsiteY2" fmla="*/ 201197 h 402393"/>
                <a:gd name="connsiteX3" fmla="*/ 133109 w 266218"/>
                <a:gd name="connsiteY3" fmla="*/ 402394 h 402393"/>
                <a:gd name="connsiteX4" fmla="*/ 0 w 266218"/>
                <a:gd name="connsiteY4" fmla="*/ 201197 h 402393"/>
                <a:gd name="connsiteX0" fmla="*/ 167 w 266385"/>
                <a:gd name="connsiteY0" fmla="*/ 201197 h 726486"/>
                <a:gd name="connsiteX1" fmla="*/ 133276 w 266385"/>
                <a:gd name="connsiteY1" fmla="*/ 0 h 726486"/>
                <a:gd name="connsiteX2" fmla="*/ 266385 w 266385"/>
                <a:gd name="connsiteY2" fmla="*/ 201197 h 726486"/>
                <a:gd name="connsiteX3" fmla="*/ 156425 w 266385"/>
                <a:gd name="connsiteY3" fmla="*/ 726486 h 726486"/>
                <a:gd name="connsiteX4" fmla="*/ 167 w 266385"/>
                <a:gd name="connsiteY4" fmla="*/ 201197 h 726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385" h="726486">
                  <a:moveTo>
                    <a:pt x="167" y="201197"/>
                  </a:moveTo>
                  <a:cubicBezTo>
                    <a:pt x="-3691" y="80116"/>
                    <a:pt x="59762" y="0"/>
                    <a:pt x="133276" y="0"/>
                  </a:cubicBezTo>
                  <a:cubicBezTo>
                    <a:pt x="206790" y="0"/>
                    <a:pt x="266385" y="90079"/>
                    <a:pt x="266385" y="201197"/>
                  </a:cubicBezTo>
                  <a:cubicBezTo>
                    <a:pt x="266385" y="312315"/>
                    <a:pt x="229939" y="726486"/>
                    <a:pt x="156425" y="726486"/>
                  </a:cubicBezTo>
                  <a:cubicBezTo>
                    <a:pt x="82911" y="726486"/>
                    <a:pt x="4025" y="322278"/>
                    <a:pt x="167" y="201197"/>
                  </a:cubicBezTo>
                  <a:close/>
                </a:path>
              </a:pathLst>
            </a:custGeom>
            <a:blipFill>
              <a:blip r:embed="rId6"/>
              <a:tile tx="0" ty="0" sx="100000" sy="100000" flip="none" algn="tl"/>
            </a:blip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8716629" y="213290"/>
              <a:ext cx="80" cy="1237372"/>
            </a:xfrm>
            <a:prstGeom prst="line">
              <a:avLst/>
            </a:prstGeom>
            <a:ln w="38100">
              <a:solidFill>
                <a:schemeClr val="tx1">
                  <a:lumMod val="65000"/>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cxnSp>
        <p:nvCxnSpPr>
          <p:cNvPr id="12" name="Straight Connector 11"/>
          <p:cNvCxnSpPr/>
          <p:nvPr/>
        </p:nvCxnSpPr>
        <p:spPr>
          <a:xfrm>
            <a:off x="8233832" y="2307813"/>
            <a:ext cx="495273" cy="192189"/>
          </a:xfrm>
          <a:prstGeom prst="line">
            <a:avLst/>
          </a:prstGeom>
          <a:ln w="12700">
            <a:solidFill>
              <a:srgbClr val="C00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8056208" y="2749086"/>
            <a:ext cx="954228" cy="804787"/>
            <a:chOff x="6561577" y="2742649"/>
            <a:chExt cx="954228" cy="804787"/>
          </a:xfrm>
        </p:grpSpPr>
        <p:pic>
          <p:nvPicPr>
            <p:cNvPr id="8" name="Picture 6" descr="http://images.clipart.com/thw/thw11/CL/5433_2005010014/000803_1074_77/21021381.thb.jpg?000803_1074_7779_v__v"/>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flipH="1">
              <a:off x="6561577" y="2742649"/>
              <a:ext cx="954228" cy="804787"/>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8"/>
            <p:cNvGrpSpPr/>
            <p:nvPr/>
          </p:nvGrpSpPr>
          <p:grpSpPr>
            <a:xfrm>
              <a:off x="7284374" y="2883236"/>
              <a:ext cx="145561" cy="571418"/>
              <a:chOff x="8653048" y="213290"/>
              <a:chExt cx="127321" cy="1526740"/>
            </a:xfrm>
          </p:grpSpPr>
          <p:sp>
            <p:nvSpPr>
              <p:cNvPr id="20" name="Oval 4"/>
              <p:cNvSpPr/>
              <p:nvPr/>
            </p:nvSpPr>
            <p:spPr>
              <a:xfrm>
                <a:off x="8653048" y="1415937"/>
                <a:ext cx="127321" cy="324093"/>
              </a:xfrm>
              <a:custGeom>
                <a:avLst/>
                <a:gdLst>
                  <a:gd name="connsiteX0" fmla="*/ 0 w 266218"/>
                  <a:gd name="connsiteY0" fmla="*/ 201197 h 402393"/>
                  <a:gd name="connsiteX1" fmla="*/ 133109 w 266218"/>
                  <a:gd name="connsiteY1" fmla="*/ 0 h 402393"/>
                  <a:gd name="connsiteX2" fmla="*/ 266218 w 266218"/>
                  <a:gd name="connsiteY2" fmla="*/ 201197 h 402393"/>
                  <a:gd name="connsiteX3" fmla="*/ 133109 w 266218"/>
                  <a:gd name="connsiteY3" fmla="*/ 402394 h 402393"/>
                  <a:gd name="connsiteX4" fmla="*/ 0 w 266218"/>
                  <a:gd name="connsiteY4" fmla="*/ 201197 h 402393"/>
                  <a:gd name="connsiteX0" fmla="*/ 167 w 266385"/>
                  <a:gd name="connsiteY0" fmla="*/ 201197 h 726486"/>
                  <a:gd name="connsiteX1" fmla="*/ 133276 w 266385"/>
                  <a:gd name="connsiteY1" fmla="*/ 0 h 726486"/>
                  <a:gd name="connsiteX2" fmla="*/ 266385 w 266385"/>
                  <a:gd name="connsiteY2" fmla="*/ 201197 h 726486"/>
                  <a:gd name="connsiteX3" fmla="*/ 156425 w 266385"/>
                  <a:gd name="connsiteY3" fmla="*/ 726486 h 726486"/>
                  <a:gd name="connsiteX4" fmla="*/ 167 w 266385"/>
                  <a:gd name="connsiteY4" fmla="*/ 201197 h 726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385" h="726486">
                    <a:moveTo>
                      <a:pt x="167" y="201197"/>
                    </a:moveTo>
                    <a:cubicBezTo>
                      <a:pt x="-3691" y="80116"/>
                      <a:pt x="59762" y="0"/>
                      <a:pt x="133276" y="0"/>
                    </a:cubicBezTo>
                    <a:cubicBezTo>
                      <a:pt x="206790" y="0"/>
                      <a:pt x="266385" y="90079"/>
                      <a:pt x="266385" y="201197"/>
                    </a:cubicBezTo>
                    <a:cubicBezTo>
                      <a:pt x="266385" y="312315"/>
                      <a:pt x="229939" y="726486"/>
                      <a:pt x="156425" y="726486"/>
                    </a:cubicBezTo>
                    <a:cubicBezTo>
                      <a:pt x="82911" y="726486"/>
                      <a:pt x="4025" y="322278"/>
                      <a:pt x="167" y="201197"/>
                    </a:cubicBezTo>
                    <a:close/>
                  </a:path>
                </a:pathLst>
              </a:custGeom>
              <a:blipFill>
                <a:blip r:embed="rId6"/>
                <a:tile tx="0" ty="0" sx="100000" sy="100000" flip="none" algn="tl"/>
              </a:blip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p:cNvCxnSpPr/>
              <p:nvPr/>
            </p:nvCxnSpPr>
            <p:spPr>
              <a:xfrm>
                <a:off x="8716629" y="213290"/>
                <a:ext cx="80" cy="1237372"/>
              </a:xfrm>
              <a:prstGeom prst="line">
                <a:avLst/>
              </a:prstGeom>
              <a:ln w="38100">
                <a:solidFill>
                  <a:schemeClr val="tx1">
                    <a:lumMod val="65000"/>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23" name="Group 22"/>
          <p:cNvGrpSpPr/>
          <p:nvPr/>
        </p:nvGrpSpPr>
        <p:grpSpPr>
          <a:xfrm>
            <a:off x="8129292" y="3638034"/>
            <a:ext cx="954228" cy="804787"/>
            <a:chOff x="6561577" y="2742649"/>
            <a:chExt cx="954228" cy="804787"/>
          </a:xfrm>
        </p:grpSpPr>
        <p:pic>
          <p:nvPicPr>
            <p:cNvPr id="24" name="Picture 6" descr="http://images.clipart.com/thw/thw11/CL/5433_2005010014/000803_1074_77/21021381.thb.jpg?000803_1074_7779_v__v"/>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flipH="1">
              <a:off x="6561577" y="2742649"/>
              <a:ext cx="954228" cy="804787"/>
            </a:xfrm>
            <a:prstGeom prst="rect">
              <a:avLst/>
            </a:prstGeom>
            <a:noFill/>
            <a:extLst>
              <a:ext uri="{909E8E84-426E-40DD-AFC4-6F175D3DCCD1}">
                <a14:hiddenFill xmlns:a14="http://schemas.microsoft.com/office/drawing/2010/main">
                  <a:solidFill>
                    <a:srgbClr val="FFFFFF"/>
                  </a:solidFill>
                </a14:hiddenFill>
              </a:ext>
            </a:extLst>
          </p:spPr>
        </p:pic>
        <p:cxnSp>
          <p:nvCxnSpPr>
            <p:cNvPr id="25" name="Straight Connector 24"/>
            <p:cNvCxnSpPr/>
            <p:nvPr/>
          </p:nvCxnSpPr>
          <p:spPr>
            <a:xfrm>
              <a:off x="6843212" y="3471627"/>
              <a:ext cx="513943" cy="0"/>
            </a:xfrm>
            <a:prstGeom prst="line">
              <a:avLst/>
            </a:prstGeom>
            <a:ln w="28575">
              <a:solidFill>
                <a:srgbClr val="FFC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6" name="Group 25"/>
            <p:cNvGrpSpPr/>
            <p:nvPr/>
          </p:nvGrpSpPr>
          <p:grpSpPr>
            <a:xfrm>
              <a:off x="7284374" y="2883236"/>
              <a:ext cx="145561" cy="571418"/>
              <a:chOff x="8653048" y="213290"/>
              <a:chExt cx="127321" cy="1526740"/>
            </a:xfrm>
          </p:grpSpPr>
          <p:sp>
            <p:nvSpPr>
              <p:cNvPr id="27" name="Oval 4"/>
              <p:cNvSpPr/>
              <p:nvPr/>
            </p:nvSpPr>
            <p:spPr>
              <a:xfrm>
                <a:off x="8653048" y="1415937"/>
                <a:ext cx="127321" cy="324093"/>
              </a:xfrm>
              <a:custGeom>
                <a:avLst/>
                <a:gdLst>
                  <a:gd name="connsiteX0" fmla="*/ 0 w 266218"/>
                  <a:gd name="connsiteY0" fmla="*/ 201197 h 402393"/>
                  <a:gd name="connsiteX1" fmla="*/ 133109 w 266218"/>
                  <a:gd name="connsiteY1" fmla="*/ 0 h 402393"/>
                  <a:gd name="connsiteX2" fmla="*/ 266218 w 266218"/>
                  <a:gd name="connsiteY2" fmla="*/ 201197 h 402393"/>
                  <a:gd name="connsiteX3" fmla="*/ 133109 w 266218"/>
                  <a:gd name="connsiteY3" fmla="*/ 402394 h 402393"/>
                  <a:gd name="connsiteX4" fmla="*/ 0 w 266218"/>
                  <a:gd name="connsiteY4" fmla="*/ 201197 h 402393"/>
                  <a:gd name="connsiteX0" fmla="*/ 167 w 266385"/>
                  <a:gd name="connsiteY0" fmla="*/ 201197 h 726486"/>
                  <a:gd name="connsiteX1" fmla="*/ 133276 w 266385"/>
                  <a:gd name="connsiteY1" fmla="*/ 0 h 726486"/>
                  <a:gd name="connsiteX2" fmla="*/ 266385 w 266385"/>
                  <a:gd name="connsiteY2" fmla="*/ 201197 h 726486"/>
                  <a:gd name="connsiteX3" fmla="*/ 156425 w 266385"/>
                  <a:gd name="connsiteY3" fmla="*/ 726486 h 726486"/>
                  <a:gd name="connsiteX4" fmla="*/ 167 w 266385"/>
                  <a:gd name="connsiteY4" fmla="*/ 201197 h 726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385" h="726486">
                    <a:moveTo>
                      <a:pt x="167" y="201197"/>
                    </a:moveTo>
                    <a:cubicBezTo>
                      <a:pt x="-3691" y="80116"/>
                      <a:pt x="59762" y="0"/>
                      <a:pt x="133276" y="0"/>
                    </a:cubicBezTo>
                    <a:cubicBezTo>
                      <a:pt x="206790" y="0"/>
                      <a:pt x="266385" y="90079"/>
                      <a:pt x="266385" y="201197"/>
                    </a:cubicBezTo>
                    <a:cubicBezTo>
                      <a:pt x="266385" y="312315"/>
                      <a:pt x="229939" y="726486"/>
                      <a:pt x="156425" y="726486"/>
                    </a:cubicBezTo>
                    <a:cubicBezTo>
                      <a:pt x="82911" y="726486"/>
                      <a:pt x="4025" y="322278"/>
                      <a:pt x="167" y="201197"/>
                    </a:cubicBezTo>
                    <a:close/>
                  </a:path>
                </a:pathLst>
              </a:custGeom>
              <a:blipFill>
                <a:blip r:embed="rId6"/>
                <a:tile tx="0" ty="0" sx="100000" sy="100000" flip="none" algn="tl"/>
              </a:blip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p:nvPr/>
            </p:nvCxnSpPr>
            <p:spPr>
              <a:xfrm>
                <a:off x="8716629" y="213290"/>
                <a:ext cx="80" cy="1237372"/>
              </a:xfrm>
              <a:prstGeom prst="line">
                <a:avLst/>
              </a:prstGeom>
              <a:ln w="38100">
                <a:solidFill>
                  <a:schemeClr val="tx1">
                    <a:lumMod val="65000"/>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sp>
        <p:nvSpPr>
          <p:cNvPr id="17" name="TextBox 16"/>
          <p:cNvSpPr txBox="1"/>
          <p:nvPr/>
        </p:nvSpPr>
        <p:spPr>
          <a:xfrm>
            <a:off x="486136" y="4800158"/>
            <a:ext cx="8668779" cy="1692771"/>
          </a:xfrm>
          <a:prstGeom prst="rect">
            <a:avLst/>
          </a:prstGeom>
          <a:noFill/>
        </p:spPr>
        <p:txBody>
          <a:bodyPr wrap="square" rtlCol="0">
            <a:spAutoFit/>
          </a:bodyPr>
          <a:lstStyle/>
          <a:p>
            <a:r>
              <a:rPr lang="en-US" sz="2000" dirty="0">
                <a:latin typeface="+mn-lt"/>
                <a:ea typeface="+mn-ea"/>
                <a:cs typeface="+mn-cs"/>
              </a:rPr>
              <a:t>Finally, apply the M formula and write your ratio. You may go further and divide those numbers to get an amount that represents the pitch of the slope. Now you can find the % and degree of the inclination, as you will learn later in this unit.</a:t>
            </a:r>
          </a:p>
          <a:p>
            <a:endParaRPr lang="en-US" sz="2400" dirty="0"/>
          </a:p>
        </p:txBody>
      </p:sp>
      <p:sp>
        <p:nvSpPr>
          <p:cNvPr id="18" name="TextBox 17"/>
          <p:cNvSpPr txBox="1"/>
          <p:nvPr/>
        </p:nvSpPr>
        <p:spPr>
          <a:xfrm>
            <a:off x="8893465" y="3090034"/>
            <a:ext cx="522900" cy="369332"/>
          </a:xfrm>
          <a:prstGeom prst="rect">
            <a:avLst/>
          </a:prstGeom>
          <a:noFill/>
        </p:spPr>
        <p:txBody>
          <a:bodyPr wrap="none" rtlCol="0">
            <a:spAutoFit/>
          </a:bodyPr>
          <a:lstStyle/>
          <a:p>
            <a:r>
              <a:rPr lang="en-US" dirty="0"/>
              <a:t>rise</a:t>
            </a:r>
          </a:p>
        </p:txBody>
      </p:sp>
      <p:sp>
        <p:nvSpPr>
          <p:cNvPr id="31" name="TextBox 30"/>
          <p:cNvSpPr txBox="1"/>
          <p:nvPr/>
        </p:nvSpPr>
        <p:spPr>
          <a:xfrm>
            <a:off x="8410927" y="4304546"/>
            <a:ext cx="508473" cy="369332"/>
          </a:xfrm>
          <a:prstGeom prst="rect">
            <a:avLst/>
          </a:prstGeom>
          <a:noFill/>
        </p:spPr>
        <p:txBody>
          <a:bodyPr wrap="none" rtlCol="0">
            <a:spAutoFit/>
          </a:bodyPr>
          <a:lstStyle/>
          <a:p>
            <a:r>
              <a:rPr lang="en-US" dirty="0"/>
              <a:t>run</a:t>
            </a:r>
          </a:p>
        </p:txBody>
      </p:sp>
    </p:spTree>
    <p:extLst>
      <p:ext uri="{BB962C8B-B14F-4D97-AF65-F5344CB8AC3E}">
        <p14:creationId xmlns:p14="http://schemas.microsoft.com/office/powerpoint/2010/main" val="12861135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264" y="467786"/>
            <a:ext cx="6006326" cy="626100"/>
          </a:xfrm>
        </p:spPr>
        <p:txBody>
          <a:bodyPr>
            <a:normAutofit/>
          </a:bodyPr>
          <a:lstStyle/>
          <a:p>
            <a:r>
              <a:rPr lang="en-US" sz="2400" dirty="0">
                <a:solidFill>
                  <a:srgbClr val="FFC000"/>
                </a:solidFill>
              </a:rPr>
              <a:t>6. Finding Unknown Values</a:t>
            </a:r>
          </a:p>
        </p:txBody>
      </p:sp>
      <p:sp>
        <p:nvSpPr>
          <p:cNvPr id="3" name="Content Placeholder 2"/>
          <p:cNvSpPr>
            <a:spLocks noGrp="1"/>
          </p:cNvSpPr>
          <p:nvPr>
            <p:ph idx="1"/>
          </p:nvPr>
        </p:nvSpPr>
        <p:spPr/>
        <p:txBody>
          <a:bodyPr/>
          <a:lstStyle/>
          <a:p>
            <a:pPr marL="0" indent="0">
              <a:buNone/>
            </a:pPr>
            <a:r>
              <a:rPr lang="en-US" dirty="0"/>
              <a:t>Sometimes, you might have to find an unknown value using the slope formula.</a:t>
            </a:r>
          </a:p>
          <a:p>
            <a:pPr marL="0" indent="0">
              <a:buNone/>
            </a:pPr>
            <a:r>
              <a:rPr lang="en-US" dirty="0"/>
              <a:t>Let’s say that you know a slope is 3/190, but you don’t know what distances those represent. Let’s say that you know that the hill rises 300 m (meters), but you don’t know the distance of the run.</a:t>
            </a:r>
          </a:p>
          <a:p>
            <a:pPr marL="0" indent="0">
              <a:buNone/>
            </a:pPr>
            <a:r>
              <a:rPr lang="en-US" dirty="0"/>
              <a:t>Watch the following video to figure that out. Allow time for the video to load. When you finish watching the video, click outside of the stage to go to the next slide. </a:t>
            </a:r>
          </a:p>
        </p:txBody>
      </p:sp>
    </p:spTree>
    <p:extLst>
      <p:ext uri="{BB962C8B-B14F-4D97-AF65-F5344CB8AC3E}">
        <p14:creationId xmlns:p14="http://schemas.microsoft.com/office/powerpoint/2010/main" val="5374217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2" descr="How to Embed YouTube Video in PowerPoint 2013">
            <a:hlinkClick r:id="rId3" tooltip="Permanent Link to How to Embed YouTube Video in PowerPoint 2013"/>
          </p:cNvPr>
          <p:cNvSpPr>
            <a:spLocks noChangeAspect="1" noChangeArrowheads="1"/>
          </p:cNvSpPr>
          <p:nvPr/>
        </p:nvSpPr>
        <p:spPr bwMode="auto">
          <a:xfrm>
            <a:off x="485775" y="-300942"/>
            <a:ext cx="190500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TextBox 9"/>
          <p:cNvSpPr txBox="1"/>
          <p:nvPr/>
        </p:nvSpPr>
        <p:spPr>
          <a:xfrm>
            <a:off x="1720522" y="2119"/>
            <a:ext cx="6379986" cy="707886"/>
          </a:xfrm>
          <a:prstGeom prst="rect">
            <a:avLst/>
          </a:prstGeom>
          <a:noFill/>
        </p:spPr>
        <p:txBody>
          <a:bodyPr wrap="square" rtlCol="0">
            <a:spAutoFit/>
          </a:bodyPr>
          <a:lstStyle/>
          <a:p>
            <a:pPr algn="ctr"/>
            <a:r>
              <a:rPr lang="en-US" sz="2000" dirty="0">
                <a:solidFill>
                  <a:schemeClr val="bg1"/>
                </a:solidFill>
                <a:hlinkClick r:id="rId4"/>
              </a:rPr>
              <a:t>http://www.youtube.com/watch?v=BUGD0Q5CNnI</a:t>
            </a:r>
            <a:endParaRPr lang="en-US" sz="2000" dirty="0">
              <a:solidFill>
                <a:schemeClr val="bg1"/>
              </a:solidFill>
            </a:endParaRPr>
          </a:p>
          <a:p>
            <a:pPr algn="ctr"/>
            <a:r>
              <a:rPr lang="en-US" sz="2000" dirty="0"/>
              <a:t>Allow a few seconds for the video to load.</a:t>
            </a:r>
          </a:p>
        </p:txBody>
      </p:sp>
      <p:pic>
        <p:nvPicPr>
          <p:cNvPr id="6" name="Picture 2" descr="SmallScre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3225" y="710005"/>
            <a:ext cx="8834750" cy="6147995"/>
          </a:xfrm>
          <a:prstGeom prst="rect">
            <a:avLst/>
          </a:prstGeom>
          <a:noFill/>
          <a:extLst>
            <a:ext uri="{909E8E84-426E-40DD-AFC4-6F175D3DCCD1}">
              <a14:hiddenFill xmlns:a14="http://schemas.microsoft.com/office/drawing/2010/main">
                <a:solidFill>
                  <a:srgbClr val="FFFFFF"/>
                </a:solidFill>
              </a14:hiddenFill>
            </a:ext>
          </a:extLst>
        </p:spPr>
      </p:pic>
      <p:pic>
        <p:nvPicPr>
          <p:cNvPr id="2" name="BUGD0Q5CNnI"/>
          <p:cNvPicPr>
            <a:picLocks noRot="1" noChangeAspect="1"/>
          </p:cNvPicPr>
          <p:nvPr>
            <a:videoFile r:link="rId1"/>
          </p:nvPr>
        </p:nvPicPr>
        <p:blipFill>
          <a:blip r:embed="rId6"/>
          <a:stretch>
            <a:fillRect/>
          </a:stretch>
        </p:blipFill>
        <p:spPr>
          <a:xfrm>
            <a:off x="784415" y="1237132"/>
            <a:ext cx="8051501" cy="4528969"/>
          </a:xfrm>
          <a:prstGeom prst="rect">
            <a:avLst/>
          </a:prstGeom>
        </p:spPr>
      </p:pic>
    </p:spTree>
    <p:extLst>
      <p:ext uri="{BB962C8B-B14F-4D97-AF65-F5344CB8AC3E}">
        <p14:creationId xmlns:p14="http://schemas.microsoft.com/office/powerpoint/2010/main" val="71485476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499" y="171453"/>
            <a:ext cx="8691937" cy="626100"/>
          </a:xfrm>
        </p:spPr>
        <p:txBody>
          <a:bodyPr/>
          <a:lstStyle/>
          <a:p>
            <a:r>
              <a:rPr lang="en-US" dirty="0"/>
              <a:t>Now It’s your turn</a:t>
            </a:r>
          </a:p>
        </p:txBody>
      </p:sp>
      <p:sp>
        <p:nvSpPr>
          <p:cNvPr id="3" name="Content Placeholder 2"/>
          <p:cNvSpPr>
            <a:spLocks noGrp="1"/>
          </p:cNvSpPr>
          <p:nvPr>
            <p:ph idx="1"/>
          </p:nvPr>
        </p:nvSpPr>
        <p:spPr>
          <a:xfrm>
            <a:off x="425570" y="768679"/>
            <a:ext cx="9023230" cy="5495475"/>
          </a:xfrm>
        </p:spPr>
        <p:txBody>
          <a:bodyPr>
            <a:noAutofit/>
          </a:bodyPr>
          <a:lstStyle/>
          <a:p>
            <a:pPr marL="0" indent="0">
              <a:buNone/>
            </a:pPr>
            <a:r>
              <a:rPr lang="en-US" dirty="0"/>
              <a:t>Click on the links to open a set of worksheets. Complete the worksheets and turn them into your instructor. Check answers only after completing the worksheets.</a:t>
            </a:r>
          </a:p>
          <a:p>
            <a:pPr marL="0" indent="0">
              <a:buNone/>
            </a:pPr>
            <a:r>
              <a:rPr lang="en-US" dirty="0">
                <a:hlinkClick r:id="rId2" action="ppaction://hlinkfile"/>
              </a:rPr>
              <a:t>Fractions Review </a:t>
            </a:r>
            <a:r>
              <a:rPr lang="en-US" dirty="0"/>
              <a:t>– Review how to simplify fractions and find missing numbers in equivalent fractions. For a complete fractions review, ask your instructor to those units. (from </a:t>
            </a:r>
            <a:r>
              <a:rPr lang="en-US" sz="1600" dirty="0">
                <a:hlinkClick r:id="rId3"/>
              </a:rPr>
              <a:t>https://www.google.com/search?q=math+11+apprenticeship+marsh&amp;ie=utf-8&amp;oe=utf-8</a:t>
            </a:r>
            <a:r>
              <a:rPr lang="en-US" sz="1600" dirty="0"/>
              <a:t> )</a:t>
            </a:r>
          </a:p>
          <a:p>
            <a:pPr marL="0" indent="0">
              <a:buNone/>
            </a:pPr>
            <a:r>
              <a:rPr lang="en-US" dirty="0">
                <a:hlinkClick r:id="rId4" action="ppaction://hlinkfile"/>
              </a:rPr>
              <a:t>Calculating Slopes and Rates of Change </a:t>
            </a:r>
            <a:r>
              <a:rPr lang="en-US" dirty="0"/>
              <a:t>– Review ratios and calculate slope pitches, find the missing measurements. (</a:t>
            </a:r>
            <a:r>
              <a:rPr lang="en-US" dirty="0">
                <a:hlinkClick r:id="rId5" action="ppaction://hlinkfile"/>
              </a:rPr>
              <a:t>Answers</a:t>
            </a:r>
            <a:r>
              <a:rPr lang="en-US" dirty="0"/>
              <a:t>) (</a:t>
            </a:r>
            <a:r>
              <a:rPr lang="en-US" sz="1400" dirty="0"/>
              <a:t>From </a:t>
            </a:r>
            <a:r>
              <a:rPr lang="en-US" sz="1600" dirty="0">
                <a:hlinkClick r:id="rId3"/>
              </a:rPr>
              <a:t>https://www.google.com/search?q=math+11+apprenticeship+marsh&amp;ie=utf-8&amp;oe=utf-8</a:t>
            </a:r>
            <a:r>
              <a:rPr lang="en-US" sz="1600" dirty="0"/>
              <a:t> )</a:t>
            </a:r>
          </a:p>
          <a:p>
            <a:pPr marL="0" indent="0">
              <a:buNone/>
            </a:pPr>
            <a:r>
              <a:rPr lang="en-US" dirty="0">
                <a:hlinkClick r:id="rId6" action="ppaction://hlinkfile"/>
              </a:rPr>
              <a:t>Slope of Steps </a:t>
            </a:r>
            <a:r>
              <a:rPr lang="en-US" dirty="0"/>
              <a:t>– Solve problems relating to slopes. </a:t>
            </a:r>
          </a:p>
          <a:p>
            <a:pPr marL="0" indent="0">
              <a:buNone/>
            </a:pPr>
            <a:r>
              <a:rPr lang="en-US" dirty="0">
                <a:hlinkClick r:id="rId7" action="ppaction://hlinkfile"/>
              </a:rPr>
              <a:t>Rise Over Run </a:t>
            </a:r>
            <a:r>
              <a:rPr lang="en-US" dirty="0"/>
              <a:t>– Practice solving word problems using your slope formula. (</a:t>
            </a:r>
            <a:r>
              <a:rPr lang="en-US" dirty="0">
                <a:hlinkClick r:id="rId5" action="ppaction://hlinkfile"/>
              </a:rPr>
              <a:t>Answers with Notes</a:t>
            </a:r>
            <a:r>
              <a:rPr lang="en-US" sz="1400" dirty="0"/>
              <a:t>) (from </a:t>
            </a:r>
            <a:r>
              <a:rPr lang="en-US" sz="1400" dirty="0">
                <a:hlinkClick r:id="rId3"/>
              </a:rPr>
              <a:t>https://www.google.com/search?q=math+11+apprenticeship+marsh&amp;ie=utf-8&amp;oe=utf-8</a:t>
            </a:r>
            <a:r>
              <a:rPr lang="en-US" sz="1400" dirty="0"/>
              <a:t> </a:t>
            </a:r>
            <a:r>
              <a:rPr lang="en-US" dirty="0"/>
              <a:t>)</a:t>
            </a:r>
          </a:p>
          <a:p>
            <a:pPr marL="0" indent="0">
              <a:buNone/>
            </a:pPr>
            <a:r>
              <a:rPr lang="en-US" sz="1800" dirty="0"/>
              <a:t>Slope measures are usually made in the metric system. It doesn’t matter what system you are using to practice measuring the pitch of slopes. The formula is the same. You will find measurements such as kilometers (km), meters (m), centimeters (cm), and millimeters (ml) in your worksheets. To practice measurements in the metric system, ask your instructor for. those units. You will also work with conversions in the last Measurements Unit.</a:t>
            </a:r>
          </a:p>
          <a:p>
            <a:pPr marL="0" indent="0">
              <a:buNone/>
            </a:pPr>
            <a:endParaRPr lang="en-US" sz="1800" dirty="0"/>
          </a:p>
        </p:txBody>
      </p:sp>
    </p:spTree>
    <p:extLst>
      <p:ext uri="{BB962C8B-B14F-4D97-AF65-F5344CB8AC3E}">
        <p14:creationId xmlns:p14="http://schemas.microsoft.com/office/powerpoint/2010/main" val="37683457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9731" y="1184190"/>
            <a:ext cx="8501738" cy="4273193"/>
          </a:xfrm>
        </p:spPr>
        <p:txBody>
          <a:bodyPr>
            <a:normAutofit/>
          </a:bodyPr>
          <a:lstStyle/>
          <a:p>
            <a:pPr marL="0" indent="0">
              <a:buNone/>
            </a:pPr>
            <a:r>
              <a:rPr lang="en-US" dirty="0"/>
              <a:t>You have practiced measuring the pitch of slopes using ratios and percentages. Now you are ready to represent the degree of a slope by measuring their angles. How do we measure the degree of pitch of a slope?</a:t>
            </a:r>
          </a:p>
          <a:p>
            <a:pPr marL="0" indent="0">
              <a:buNone/>
            </a:pPr>
            <a:r>
              <a:rPr lang="en-US" dirty="0"/>
              <a:t>First let’s identify the angle formed by a slope. </a:t>
            </a:r>
          </a:p>
          <a:p>
            <a:pPr marL="0" indent="0">
              <a:buNone/>
            </a:pPr>
            <a:r>
              <a:rPr lang="en-US" dirty="0"/>
              <a:t>NOTE: If you want to review angles, ask your instructor for that unit.</a:t>
            </a:r>
          </a:p>
        </p:txBody>
      </p:sp>
      <p:sp>
        <p:nvSpPr>
          <p:cNvPr id="6" name="Title 1"/>
          <p:cNvSpPr>
            <a:spLocks noGrp="1"/>
          </p:cNvSpPr>
          <p:nvPr>
            <p:ph type="title"/>
          </p:nvPr>
        </p:nvSpPr>
        <p:spPr>
          <a:xfrm>
            <a:off x="508698" y="564039"/>
            <a:ext cx="6283052" cy="626100"/>
          </a:xfrm>
        </p:spPr>
        <p:txBody>
          <a:bodyPr>
            <a:normAutofit/>
          </a:bodyPr>
          <a:lstStyle/>
          <a:p>
            <a:r>
              <a:rPr lang="en-US" sz="2400" dirty="0">
                <a:solidFill>
                  <a:srgbClr val="FFC000"/>
                </a:solidFill>
              </a:rPr>
              <a:t>7. EXPRESSING GRADIENTS AS ANGLES</a:t>
            </a:r>
          </a:p>
        </p:txBody>
      </p:sp>
      <p:grpSp>
        <p:nvGrpSpPr>
          <p:cNvPr id="24" name="Group 23"/>
          <p:cNvGrpSpPr/>
          <p:nvPr/>
        </p:nvGrpSpPr>
        <p:grpSpPr>
          <a:xfrm>
            <a:off x="1955735" y="3487159"/>
            <a:ext cx="5162000" cy="2893057"/>
            <a:chOff x="1813570" y="3754918"/>
            <a:chExt cx="5162000" cy="2893057"/>
          </a:xfrm>
        </p:grpSpPr>
        <p:grpSp>
          <p:nvGrpSpPr>
            <p:cNvPr id="10" name="Group 9"/>
            <p:cNvGrpSpPr/>
            <p:nvPr/>
          </p:nvGrpSpPr>
          <p:grpSpPr>
            <a:xfrm>
              <a:off x="3815821" y="4098260"/>
              <a:ext cx="3159749" cy="1979274"/>
              <a:chOff x="4711036" y="3625984"/>
              <a:chExt cx="1516567" cy="691376"/>
            </a:xfrm>
          </p:grpSpPr>
          <p:cxnSp>
            <p:nvCxnSpPr>
              <p:cNvPr id="20" name="Straight Arrow Connector 19"/>
              <p:cNvCxnSpPr/>
              <p:nvPr/>
            </p:nvCxnSpPr>
            <p:spPr>
              <a:xfrm flipH="1" flipV="1">
                <a:off x="6216452" y="3625984"/>
                <a:ext cx="11151" cy="691375"/>
              </a:xfrm>
              <a:prstGeom prst="straightConnector1">
                <a:avLst/>
              </a:prstGeom>
              <a:ln w="38100">
                <a:solidFill>
                  <a:srgbClr val="FF0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4733339" y="4317359"/>
                <a:ext cx="1483113" cy="0"/>
              </a:xfrm>
              <a:prstGeom prst="straightConnector1">
                <a:avLst/>
              </a:prstGeom>
              <a:ln w="38100">
                <a:solidFill>
                  <a:srgbClr val="41D0DF">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4711036" y="3625984"/>
                <a:ext cx="1494265" cy="691376"/>
              </a:xfrm>
              <a:prstGeom prst="straightConnector1">
                <a:avLst/>
              </a:prstGeom>
              <a:ln w="38100">
                <a:solidFill>
                  <a:srgbClr val="FFFF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3" name="TextBox 12"/>
            <p:cNvSpPr txBox="1"/>
            <p:nvPr/>
          </p:nvSpPr>
          <p:spPr>
            <a:xfrm rot="19650789">
              <a:off x="3364570" y="3754918"/>
              <a:ext cx="2243840" cy="1754326"/>
            </a:xfrm>
            <a:prstGeom prst="rect">
              <a:avLst/>
            </a:prstGeom>
            <a:noFill/>
          </p:spPr>
          <p:txBody>
            <a:bodyPr wrap="square" rtlCol="0">
              <a:spAutoFit/>
            </a:bodyPr>
            <a:lstStyle/>
            <a:p>
              <a:r>
                <a:rPr lang="en-US" dirty="0"/>
                <a:t>The </a:t>
              </a:r>
              <a:r>
                <a:rPr lang="en-US" b="1" dirty="0">
                  <a:solidFill>
                    <a:srgbClr val="92D050"/>
                  </a:solidFill>
                </a:rPr>
                <a:t>slope</a:t>
              </a:r>
              <a:r>
                <a:rPr lang="en-US" dirty="0"/>
                <a:t> – the amount of inclination or pitch of the slope. This line is also called a </a:t>
              </a:r>
              <a:r>
                <a:rPr lang="en-US" dirty="0">
                  <a:solidFill>
                    <a:srgbClr val="FFC000"/>
                  </a:solidFill>
                </a:rPr>
                <a:t>TANGENT </a:t>
              </a:r>
              <a:r>
                <a:rPr lang="en-US" dirty="0"/>
                <a:t>in geometry</a:t>
              </a:r>
              <a:r>
                <a:rPr lang="en-US" dirty="0">
                  <a:solidFill>
                    <a:srgbClr val="FFC000"/>
                  </a:solidFill>
                </a:rPr>
                <a:t>.</a:t>
              </a:r>
            </a:p>
          </p:txBody>
        </p:sp>
        <p:sp>
          <p:nvSpPr>
            <p:cNvPr id="16" name="Arc 15"/>
            <p:cNvSpPr/>
            <p:nvPr/>
          </p:nvSpPr>
          <p:spPr>
            <a:xfrm>
              <a:off x="4076554" y="5045816"/>
              <a:ext cx="942049" cy="461274"/>
            </a:xfrm>
            <a:prstGeom prst="arc">
              <a:avLst>
                <a:gd name="adj1" fmla="val 16200000"/>
                <a:gd name="adj2" fmla="val 21378556"/>
              </a:avLst>
            </a:prstGeom>
            <a:ln w="38100">
              <a:solidFill>
                <a:srgbClr val="FD9523">
                  <a:alpha val="60000"/>
                </a:srgb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Arc 16"/>
            <p:cNvSpPr/>
            <p:nvPr/>
          </p:nvSpPr>
          <p:spPr>
            <a:xfrm>
              <a:off x="4254353" y="5726048"/>
              <a:ext cx="282382" cy="331953"/>
            </a:xfrm>
            <a:prstGeom prst="arc">
              <a:avLst>
                <a:gd name="adj1" fmla="val 16385648"/>
                <a:gd name="adj2" fmla="val 5118141"/>
              </a:avLst>
            </a:prstGeom>
            <a:ln w="38100">
              <a:solidFill>
                <a:srgbClr val="FFFF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FFFF00"/>
                </a:solidFill>
              </a:endParaRPr>
            </a:p>
          </p:txBody>
        </p:sp>
        <p:sp>
          <p:nvSpPr>
            <p:cNvPr id="18" name="TextBox 17"/>
            <p:cNvSpPr txBox="1"/>
            <p:nvPr/>
          </p:nvSpPr>
          <p:spPr>
            <a:xfrm>
              <a:off x="1813570" y="5724645"/>
              <a:ext cx="2048719" cy="923330"/>
            </a:xfrm>
            <a:prstGeom prst="rect">
              <a:avLst/>
            </a:prstGeom>
            <a:noFill/>
          </p:spPr>
          <p:txBody>
            <a:bodyPr wrap="square" rtlCol="0">
              <a:spAutoFit/>
            </a:bodyPr>
            <a:lstStyle/>
            <a:p>
              <a:r>
                <a:rPr lang="en-US" dirty="0"/>
                <a:t>The </a:t>
              </a:r>
              <a:r>
                <a:rPr lang="en-US" b="1" dirty="0">
                  <a:solidFill>
                    <a:srgbClr val="FFFF00"/>
                  </a:solidFill>
                </a:rPr>
                <a:t>angle</a:t>
              </a:r>
              <a:r>
                <a:rPr lang="en-US" dirty="0">
                  <a:solidFill>
                    <a:srgbClr val="FFFF00"/>
                  </a:solidFill>
                </a:rPr>
                <a:t> </a:t>
              </a:r>
              <a:r>
                <a:rPr lang="en-US" dirty="0"/>
                <a:t>formed when measuring a slope.</a:t>
              </a:r>
            </a:p>
          </p:txBody>
        </p:sp>
        <p:pic>
          <p:nvPicPr>
            <p:cNvPr id="9"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648507" flipH="1">
              <a:off x="5545626" y="4447543"/>
              <a:ext cx="716700" cy="31844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1359144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pPr marL="0" indent="0">
              <a:buNone/>
            </a:pPr>
            <a:r>
              <a:rPr lang="en-US" dirty="0"/>
              <a:t>You know how to identify the rise and the run of a slope. Remember the video: rise up and then run. Rise first (top part of the ratio of fraction) and then run (bottom part of the ratio or fraction.)</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You also know how to draw a line from the start of the run to the top of the rise. That line is called a </a:t>
            </a:r>
            <a:r>
              <a:rPr lang="en-US" dirty="0">
                <a:solidFill>
                  <a:srgbClr val="FFC000"/>
                </a:solidFill>
              </a:rPr>
              <a:t>TANGENT</a:t>
            </a:r>
            <a:r>
              <a:rPr lang="en-US" dirty="0"/>
              <a:t>, and it represents the amount of pitch on the slope.</a:t>
            </a:r>
          </a:p>
        </p:txBody>
      </p:sp>
      <p:grpSp>
        <p:nvGrpSpPr>
          <p:cNvPr id="16" name="Group 15"/>
          <p:cNvGrpSpPr/>
          <p:nvPr/>
        </p:nvGrpSpPr>
        <p:grpSpPr>
          <a:xfrm>
            <a:off x="2288565" y="1893849"/>
            <a:ext cx="4876154" cy="1643707"/>
            <a:chOff x="2826676" y="1839270"/>
            <a:chExt cx="4876154" cy="1643707"/>
          </a:xfrm>
        </p:grpSpPr>
        <p:cxnSp>
          <p:nvCxnSpPr>
            <p:cNvPr id="17" name="Straight Arrow Connector 16"/>
            <p:cNvCxnSpPr/>
            <p:nvPr/>
          </p:nvCxnSpPr>
          <p:spPr>
            <a:xfrm flipV="1">
              <a:off x="6315591" y="1839270"/>
              <a:ext cx="0" cy="972697"/>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315591" y="2180649"/>
              <a:ext cx="1387239" cy="646331"/>
            </a:xfrm>
            <a:prstGeom prst="rect">
              <a:avLst/>
            </a:prstGeom>
            <a:noFill/>
          </p:spPr>
          <p:txBody>
            <a:bodyPr wrap="none" rtlCol="0">
              <a:spAutoFit/>
            </a:bodyPr>
            <a:lstStyle/>
            <a:p>
              <a:pPr algn="ctr"/>
              <a:r>
                <a:rPr lang="en-US" dirty="0"/>
                <a:t>3 m (meters)</a:t>
              </a:r>
              <a:br>
                <a:rPr lang="en-US" dirty="0"/>
              </a:br>
              <a:r>
                <a:rPr lang="en-US" dirty="0"/>
                <a:t>RISE</a:t>
              </a:r>
            </a:p>
          </p:txBody>
        </p:sp>
        <p:cxnSp>
          <p:nvCxnSpPr>
            <p:cNvPr id="19" name="Straight Arrow Connector 18"/>
            <p:cNvCxnSpPr/>
            <p:nvPr/>
          </p:nvCxnSpPr>
          <p:spPr>
            <a:xfrm>
              <a:off x="2826676" y="2811967"/>
              <a:ext cx="3571875" cy="0"/>
            </a:xfrm>
            <a:prstGeom prst="straightConnector1">
              <a:avLst/>
            </a:prstGeom>
            <a:ln w="38100">
              <a:solidFill>
                <a:srgbClr val="96FF1C">
                  <a:alpha val="60000"/>
                </a:srgb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258189" y="2836646"/>
              <a:ext cx="1504258" cy="646331"/>
            </a:xfrm>
            <a:prstGeom prst="rect">
              <a:avLst/>
            </a:prstGeom>
            <a:noFill/>
          </p:spPr>
          <p:txBody>
            <a:bodyPr wrap="none" rtlCol="0">
              <a:spAutoFit/>
            </a:bodyPr>
            <a:lstStyle/>
            <a:p>
              <a:pPr algn="ctr"/>
              <a:r>
                <a:rPr lang="en-US" dirty="0"/>
                <a:t>14 m (meters)</a:t>
              </a:r>
              <a:br>
                <a:rPr lang="en-US" dirty="0"/>
              </a:br>
              <a:r>
                <a:rPr lang="en-US" dirty="0"/>
                <a:t>RUN</a:t>
              </a:r>
            </a:p>
          </p:txBody>
        </p:sp>
      </p:grpSp>
      <p:grpSp>
        <p:nvGrpSpPr>
          <p:cNvPr id="2" name="Group 1"/>
          <p:cNvGrpSpPr/>
          <p:nvPr/>
        </p:nvGrpSpPr>
        <p:grpSpPr>
          <a:xfrm>
            <a:off x="2413957" y="4675068"/>
            <a:ext cx="4876154" cy="1643707"/>
            <a:chOff x="2413957" y="4675068"/>
            <a:chExt cx="4876154" cy="1643707"/>
          </a:xfrm>
        </p:grpSpPr>
        <p:grpSp>
          <p:nvGrpSpPr>
            <p:cNvPr id="26" name="Group 25"/>
            <p:cNvGrpSpPr/>
            <p:nvPr/>
          </p:nvGrpSpPr>
          <p:grpSpPr>
            <a:xfrm>
              <a:off x="2413957" y="4675068"/>
              <a:ext cx="4876154" cy="1643707"/>
              <a:chOff x="2413957" y="4675068"/>
              <a:chExt cx="4876154" cy="1643707"/>
            </a:xfrm>
          </p:grpSpPr>
          <p:grpSp>
            <p:nvGrpSpPr>
              <p:cNvPr id="15" name="Group 14"/>
              <p:cNvGrpSpPr/>
              <p:nvPr/>
            </p:nvGrpSpPr>
            <p:grpSpPr>
              <a:xfrm>
                <a:off x="2413957" y="4675068"/>
                <a:ext cx="4876154" cy="1643707"/>
                <a:chOff x="2826676" y="1839270"/>
                <a:chExt cx="4876154" cy="1643707"/>
              </a:xfrm>
            </p:grpSpPr>
            <p:cxnSp>
              <p:nvCxnSpPr>
                <p:cNvPr id="8" name="Straight Arrow Connector 7"/>
                <p:cNvCxnSpPr/>
                <p:nvPr/>
              </p:nvCxnSpPr>
              <p:spPr>
                <a:xfrm flipV="1">
                  <a:off x="6315591" y="1839270"/>
                  <a:ext cx="0" cy="972697"/>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315591" y="2180649"/>
                  <a:ext cx="1387239" cy="646331"/>
                </a:xfrm>
                <a:prstGeom prst="rect">
                  <a:avLst/>
                </a:prstGeom>
                <a:noFill/>
              </p:spPr>
              <p:txBody>
                <a:bodyPr wrap="none" rtlCol="0">
                  <a:spAutoFit/>
                </a:bodyPr>
                <a:lstStyle/>
                <a:p>
                  <a:pPr algn="ctr"/>
                  <a:r>
                    <a:rPr lang="en-US" dirty="0"/>
                    <a:t>3 m (meters)</a:t>
                  </a:r>
                  <a:br>
                    <a:rPr lang="en-US" dirty="0"/>
                  </a:br>
                  <a:r>
                    <a:rPr lang="en-US" dirty="0"/>
                    <a:t>RISE</a:t>
                  </a:r>
                </a:p>
              </p:txBody>
            </p:sp>
            <p:cxnSp>
              <p:nvCxnSpPr>
                <p:cNvPr id="11" name="Straight Arrow Connector 10"/>
                <p:cNvCxnSpPr/>
                <p:nvPr/>
              </p:nvCxnSpPr>
              <p:spPr>
                <a:xfrm>
                  <a:off x="2826676" y="2811967"/>
                  <a:ext cx="3571875" cy="0"/>
                </a:xfrm>
                <a:prstGeom prst="straightConnector1">
                  <a:avLst/>
                </a:prstGeom>
                <a:ln w="38100">
                  <a:solidFill>
                    <a:srgbClr val="96FF1C">
                      <a:alpha val="60000"/>
                    </a:srgb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258189" y="2836646"/>
                  <a:ext cx="1504258" cy="646331"/>
                </a:xfrm>
                <a:prstGeom prst="rect">
                  <a:avLst/>
                </a:prstGeom>
                <a:noFill/>
              </p:spPr>
              <p:txBody>
                <a:bodyPr wrap="none" rtlCol="0">
                  <a:spAutoFit/>
                </a:bodyPr>
                <a:lstStyle/>
                <a:p>
                  <a:pPr algn="ctr"/>
                  <a:r>
                    <a:rPr lang="en-US" dirty="0"/>
                    <a:t>14 m (meters)</a:t>
                  </a:r>
                  <a:br>
                    <a:rPr lang="en-US" dirty="0"/>
                  </a:br>
                  <a:r>
                    <a:rPr lang="en-US" dirty="0"/>
                    <a:t>RUN</a:t>
                  </a:r>
                </a:p>
              </p:txBody>
            </p:sp>
          </p:grpSp>
          <p:cxnSp>
            <p:nvCxnSpPr>
              <p:cNvPr id="22" name="Straight Connector 21"/>
              <p:cNvCxnSpPr/>
              <p:nvPr/>
            </p:nvCxnSpPr>
            <p:spPr>
              <a:xfrm flipV="1">
                <a:off x="2413957" y="4675068"/>
                <a:ext cx="3488915" cy="972698"/>
              </a:xfrm>
              <a:prstGeom prst="line">
                <a:avLst/>
              </a:prstGeom>
              <a:ln w="38100">
                <a:solidFill>
                  <a:srgbClr val="FFC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pic>
          <p:nvPicPr>
            <p:cNvPr id="21"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506672" flipH="1">
              <a:off x="4221146" y="4879851"/>
              <a:ext cx="451228" cy="20049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54076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46"/>
          <p:cNvSpPr/>
          <p:nvPr/>
        </p:nvSpPr>
        <p:spPr>
          <a:xfrm>
            <a:off x="3657600" y="4495255"/>
            <a:ext cx="151187" cy="208345"/>
          </a:xfrm>
          <a:custGeom>
            <a:avLst/>
            <a:gdLst>
              <a:gd name="connsiteX0" fmla="*/ 0 w 151187"/>
              <a:gd name="connsiteY0" fmla="*/ 0 h 208345"/>
              <a:gd name="connsiteX1" fmla="*/ 150471 w 151187"/>
              <a:gd name="connsiteY1" fmla="*/ 92598 h 208345"/>
              <a:gd name="connsiteX2" fmla="*/ 46299 w 151187"/>
              <a:gd name="connsiteY2" fmla="*/ 208345 h 208345"/>
            </a:gdLst>
            <a:ahLst/>
            <a:cxnLst>
              <a:cxn ang="0">
                <a:pos x="connsiteX0" y="connsiteY0"/>
              </a:cxn>
              <a:cxn ang="0">
                <a:pos x="connsiteX1" y="connsiteY1"/>
              </a:cxn>
              <a:cxn ang="0">
                <a:pos x="connsiteX2" y="connsiteY2"/>
              </a:cxn>
            </a:cxnLst>
            <a:rect l="l" t="t" r="r" b="b"/>
            <a:pathLst>
              <a:path w="151187" h="208345">
                <a:moveTo>
                  <a:pt x="0" y="0"/>
                </a:moveTo>
                <a:cubicBezTo>
                  <a:pt x="71377" y="28937"/>
                  <a:pt x="142755" y="57874"/>
                  <a:pt x="150471" y="92598"/>
                </a:cubicBezTo>
                <a:cubicBezTo>
                  <a:pt x="158187" y="127322"/>
                  <a:pt x="102243" y="167833"/>
                  <a:pt x="46299" y="208345"/>
                </a:cubicBezTo>
              </a:path>
            </a:pathLst>
          </a:cu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10"/>
          <p:cNvSpPr>
            <a:spLocks noGrp="1"/>
          </p:cNvSpPr>
          <p:nvPr>
            <p:ph idx="1"/>
          </p:nvPr>
        </p:nvSpPr>
        <p:spPr>
          <a:xfrm>
            <a:off x="763270" y="709738"/>
            <a:ext cx="8177529" cy="5524500"/>
          </a:xfrm>
        </p:spPr>
        <p:txBody>
          <a:bodyPr>
            <a:normAutofit lnSpcReduction="10000"/>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Notice the angle that is formed as the tangent drives up to meet the top of the rise.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That is the angle of the slope. As you would expect the higher the rise from 0</a:t>
            </a:r>
            <a:r>
              <a:rPr lang="en-US" baseline="30000" dirty="0"/>
              <a:t>0</a:t>
            </a:r>
            <a:r>
              <a:rPr lang="en-US" dirty="0"/>
              <a:t>, the greater the angle! Remember that a horizontal line runs along 0</a:t>
            </a:r>
            <a:r>
              <a:rPr lang="en-US" baseline="30000" dirty="0"/>
              <a:t>0</a:t>
            </a:r>
            <a:r>
              <a:rPr lang="en-US" dirty="0"/>
              <a:t>, because a flat run has no rise.</a:t>
            </a:r>
          </a:p>
        </p:txBody>
      </p:sp>
      <p:grpSp>
        <p:nvGrpSpPr>
          <p:cNvPr id="2" name="Group 1"/>
          <p:cNvGrpSpPr/>
          <p:nvPr/>
        </p:nvGrpSpPr>
        <p:grpSpPr>
          <a:xfrm>
            <a:off x="2803525" y="587355"/>
            <a:ext cx="3571875" cy="972698"/>
            <a:chOff x="2413957" y="4675068"/>
            <a:chExt cx="3571875" cy="972698"/>
          </a:xfrm>
        </p:grpSpPr>
        <p:grpSp>
          <p:nvGrpSpPr>
            <p:cNvPr id="3" name="Group 2"/>
            <p:cNvGrpSpPr/>
            <p:nvPr/>
          </p:nvGrpSpPr>
          <p:grpSpPr>
            <a:xfrm>
              <a:off x="2413957" y="4675068"/>
              <a:ext cx="3571875" cy="972697"/>
              <a:chOff x="2826676" y="1839270"/>
              <a:chExt cx="3571875" cy="972697"/>
            </a:xfrm>
          </p:grpSpPr>
          <p:cxnSp>
            <p:nvCxnSpPr>
              <p:cNvPr id="5" name="Straight Arrow Connector 4"/>
              <p:cNvCxnSpPr/>
              <p:nvPr/>
            </p:nvCxnSpPr>
            <p:spPr>
              <a:xfrm flipV="1">
                <a:off x="6315591" y="1839270"/>
                <a:ext cx="0" cy="972697"/>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2826676" y="2811967"/>
                <a:ext cx="3571875" cy="0"/>
              </a:xfrm>
              <a:prstGeom prst="straightConnector1">
                <a:avLst/>
              </a:prstGeom>
              <a:ln w="38100">
                <a:solidFill>
                  <a:srgbClr val="96FF1C">
                    <a:alpha val="60000"/>
                  </a:srgb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4" name="Straight Connector 3"/>
            <p:cNvCxnSpPr/>
            <p:nvPr/>
          </p:nvCxnSpPr>
          <p:spPr>
            <a:xfrm flipV="1">
              <a:off x="2413957" y="4675068"/>
              <a:ext cx="3488915" cy="972698"/>
            </a:xfrm>
            <a:prstGeom prst="line">
              <a:avLst/>
            </a:prstGeom>
            <a:ln w="38100">
              <a:solidFill>
                <a:srgbClr val="FFC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3" name="Oval 12"/>
          <p:cNvSpPr/>
          <p:nvPr/>
        </p:nvSpPr>
        <p:spPr>
          <a:xfrm>
            <a:off x="2188459" y="838044"/>
            <a:ext cx="1396052" cy="1396052"/>
          </a:xfrm>
          <a:prstGeom prst="ellipse">
            <a:avLst/>
          </a:prstGeom>
          <a:noFill/>
          <a:ln w="63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9" name="Straight Arrow Connector 48"/>
          <p:cNvCxnSpPr>
            <a:endCxn id="13" idx="6"/>
          </p:cNvCxnSpPr>
          <p:nvPr/>
        </p:nvCxnSpPr>
        <p:spPr>
          <a:xfrm flipV="1">
            <a:off x="2886485" y="1536070"/>
            <a:ext cx="698026" cy="916933"/>
          </a:xfrm>
          <a:prstGeom prst="straightConnector1">
            <a:avLst/>
          </a:prstGeom>
          <a:ln w="28575">
            <a:solidFill>
              <a:srgbClr val="FFFF00">
                <a:alpha val="60000"/>
              </a:srgbClr>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2803525" y="2656364"/>
            <a:ext cx="854075" cy="1785962"/>
          </a:xfrm>
          <a:prstGeom prst="straightConnector1">
            <a:avLst/>
          </a:prstGeom>
          <a:ln w="28575">
            <a:solidFill>
              <a:srgbClr val="FFFF00">
                <a:alpha val="60000"/>
              </a:srgbClr>
            </a:solidFill>
            <a:headEnd type="none" w="med" len="med"/>
            <a:tailEnd type="triangle"/>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a:off x="2979082" y="3592011"/>
            <a:ext cx="3571875" cy="1113029"/>
            <a:chOff x="2413957" y="4675068"/>
            <a:chExt cx="3571875" cy="972698"/>
          </a:xfrm>
        </p:grpSpPr>
        <p:grpSp>
          <p:nvGrpSpPr>
            <p:cNvPr id="31" name="Group 30"/>
            <p:cNvGrpSpPr/>
            <p:nvPr/>
          </p:nvGrpSpPr>
          <p:grpSpPr>
            <a:xfrm>
              <a:off x="2413957" y="4675068"/>
              <a:ext cx="3571875" cy="972697"/>
              <a:chOff x="2826676" y="1839270"/>
              <a:chExt cx="3571875" cy="972697"/>
            </a:xfrm>
          </p:grpSpPr>
          <p:cxnSp>
            <p:nvCxnSpPr>
              <p:cNvPr id="33" name="Straight Arrow Connector 32"/>
              <p:cNvCxnSpPr/>
              <p:nvPr/>
            </p:nvCxnSpPr>
            <p:spPr>
              <a:xfrm flipV="1">
                <a:off x="6315591" y="1839270"/>
                <a:ext cx="0" cy="972697"/>
              </a:xfrm>
              <a:prstGeom prst="straightConnector1">
                <a:avLst/>
              </a:prstGeom>
              <a:ln w="3810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2826676" y="2811967"/>
                <a:ext cx="3571875" cy="0"/>
              </a:xfrm>
              <a:prstGeom prst="straightConnector1">
                <a:avLst/>
              </a:prstGeom>
              <a:ln w="38100">
                <a:solidFill>
                  <a:srgbClr val="96FF1C">
                    <a:alpha val="60000"/>
                  </a:srgb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32" name="Straight Connector 31"/>
            <p:cNvCxnSpPr/>
            <p:nvPr/>
          </p:nvCxnSpPr>
          <p:spPr>
            <a:xfrm flipV="1">
              <a:off x="2413957" y="4675068"/>
              <a:ext cx="3488915" cy="972698"/>
            </a:xfrm>
            <a:prstGeom prst="line">
              <a:avLst/>
            </a:prstGeom>
            <a:ln w="38100">
              <a:solidFill>
                <a:srgbClr val="FFC000">
                  <a:alpha val="60000"/>
                </a:srgb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199822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763270" y="407719"/>
            <a:ext cx="8177529" cy="5755574"/>
          </a:xfrm>
        </p:spPr>
        <p:txBody>
          <a:bodyPr>
            <a:normAutofit fontScale="92500" lnSpcReduction="10000"/>
          </a:bodyPr>
          <a:lstStyle/>
          <a:p>
            <a:pPr marL="0" indent="0">
              <a:buNone/>
            </a:pPr>
            <a:r>
              <a:rPr lang="en-US" dirty="0"/>
              <a:t>Notice how the angle increases as the rise increases.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Go to </a:t>
            </a:r>
            <a:r>
              <a:rPr lang="en-US" dirty="0">
                <a:hlinkClick r:id="rId2"/>
              </a:rPr>
              <a:t>http://www.mathopenref.com/arctan.html</a:t>
            </a:r>
            <a:r>
              <a:rPr lang="en-US" dirty="0"/>
              <a:t> and play with the triangle represented there. Watch the degrees on angle C change on as you move different points of the triangle.</a:t>
            </a:r>
          </a:p>
        </p:txBody>
      </p:sp>
      <p:grpSp>
        <p:nvGrpSpPr>
          <p:cNvPr id="32" name="Group 31"/>
          <p:cNvGrpSpPr/>
          <p:nvPr/>
        </p:nvGrpSpPr>
        <p:grpSpPr>
          <a:xfrm>
            <a:off x="760124" y="771257"/>
            <a:ext cx="8655125" cy="4177087"/>
            <a:chOff x="760124" y="771257"/>
            <a:chExt cx="8655125" cy="4177087"/>
          </a:xfrm>
        </p:grpSpPr>
        <p:grpSp>
          <p:nvGrpSpPr>
            <p:cNvPr id="27" name="Group 26"/>
            <p:cNvGrpSpPr/>
            <p:nvPr/>
          </p:nvGrpSpPr>
          <p:grpSpPr>
            <a:xfrm>
              <a:off x="760124" y="795694"/>
              <a:ext cx="3862272" cy="4152650"/>
              <a:chOff x="1625703" y="795694"/>
              <a:chExt cx="3862272" cy="4152650"/>
            </a:xfrm>
          </p:grpSpPr>
          <p:sp>
            <p:nvSpPr>
              <p:cNvPr id="6" name="Isosceles Triangle 5"/>
              <p:cNvSpPr/>
              <p:nvPr/>
            </p:nvSpPr>
            <p:spPr>
              <a:xfrm>
                <a:off x="1777411" y="1822674"/>
                <a:ext cx="3074623" cy="1001275"/>
              </a:xfrm>
              <a:prstGeom prst="triangle">
                <a:avLst>
                  <a:gd name="adj" fmla="val 99999"/>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Isosceles Triangle 6"/>
              <p:cNvSpPr/>
              <p:nvPr/>
            </p:nvSpPr>
            <p:spPr>
              <a:xfrm>
                <a:off x="1625703" y="3112195"/>
                <a:ext cx="3226331" cy="1790159"/>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sosceles Triangle 7"/>
              <p:cNvSpPr/>
              <p:nvPr/>
            </p:nvSpPr>
            <p:spPr>
              <a:xfrm>
                <a:off x="1777411" y="795694"/>
                <a:ext cx="3074623" cy="503166"/>
              </a:xfrm>
              <a:prstGeom prst="triangle">
                <a:avLst>
                  <a:gd name="adj" fmla="val 99999"/>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2525816" y="1185500"/>
                <a:ext cx="106359" cy="111252"/>
              </a:xfrm>
              <a:custGeom>
                <a:avLst/>
                <a:gdLst>
                  <a:gd name="connsiteX0" fmla="*/ 0 w 185497"/>
                  <a:gd name="connsiteY0" fmla="*/ 0 h 115747"/>
                  <a:gd name="connsiteX1" fmla="*/ 185195 w 185497"/>
                  <a:gd name="connsiteY1" fmla="*/ 46299 h 115747"/>
                  <a:gd name="connsiteX2" fmla="*/ 34724 w 185497"/>
                  <a:gd name="connsiteY2" fmla="*/ 115747 h 115747"/>
                  <a:gd name="connsiteX0" fmla="*/ 58022 w 243838"/>
                  <a:gd name="connsiteY0" fmla="*/ 0 h 127321"/>
                  <a:gd name="connsiteX1" fmla="*/ 243217 w 243838"/>
                  <a:gd name="connsiteY1" fmla="*/ 46299 h 127321"/>
                  <a:gd name="connsiteX2" fmla="*/ 0 w 243838"/>
                  <a:gd name="connsiteY2" fmla="*/ 127321 h 127321"/>
                </a:gdLst>
                <a:ahLst/>
                <a:cxnLst>
                  <a:cxn ang="0">
                    <a:pos x="connsiteX0" y="connsiteY0"/>
                  </a:cxn>
                  <a:cxn ang="0">
                    <a:pos x="connsiteX1" y="connsiteY1"/>
                  </a:cxn>
                  <a:cxn ang="0">
                    <a:pos x="connsiteX2" y="connsiteY2"/>
                  </a:cxn>
                </a:cxnLst>
                <a:rect l="l" t="t" r="r" b="b"/>
                <a:pathLst>
                  <a:path w="243838" h="127321">
                    <a:moveTo>
                      <a:pt x="58022" y="0"/>
                    </a:moveTo>
                    <a:cubicBezTo>
                      <a:pt x="147726" y="13504"/>
                      <a:pt x="252887" y="25079"/>
                      <a:pt x="243217" y="46299"/>
                    </a:cubicBezTo>
                    <a:cubicBezTo>
                      <a:pt x="233547" y="67519"/>
                      <a:pt x="78129" y="102242"/>
                      <a:pt x="0" y="127321"/>
                    </a:cubicBezTo>
                  </a:path>
                </a:pathLst>
              </a:cu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2655037" y="2550875"/>
                <a:ext cx="132006" cy="262960"/>
              </a:xfrm>
              <a:custGeom>
                <a:avLst/>
                <a:gdLst>
                  <a:gd name="connsiteX0" fmla="*/ 0 w 278146"/>
                  <a:gd name="connsiteY0" fmla="*/ 0 h 266217"/>
                  <a:gd name="connsiteX1" fmla="*/ 277792 w 278146"/>
                  <a:gd name="connsiteY1" fmla="*/ 138896 h 266217"/>
                  <a:gd name="connsiteX2" fmla="*/ 46298 w 278146"/>
                  <a:gd name="connsiteY2" fmla="*/ 266217 h 266217"/>
                  <a:gd name="connsiteX0" fmla="*/ 0 w 154269"/>
                  <a:gd name="connsiteY0" fmla="*/ 0 h 266217"/>
                  <a:gd name="connsiteX1" fmla="*/ 150470 w 154269"/>
                  <a:gd name="connsiteY1" fmla="*/ 162045 h 266217"/>
                  <a:gd name="connsiteX2" fmla="*/ 46298 w 154269"/>
                  <a:gd name="connsiteY2" fmla="*/ 266217 h 266217"/>
                  <a:gd name="connsiteX0" fmla="*/ 0 w 151072"/>
                  <a:gd name="connsiteY0" fmla="*/ 0 h 300941"/>
                  <a:gd name="connsiteX1" fmla="*/ 150470 w 151072"/>
                  <a:gd name="connsiteY1" fmla="*/ 162045 h 300941"/>
                  <a:gd name="connsiteX2" fmla="*/ 23149 w 151072"/>
                  <a:gd name="connsiteY2" fmla="*/ 300941 h 300941"/>
                </a:gdLst>
                <a:ahLst/>
                <a:cxnLst>
                  <a:cxn ang="0">
                    <a:pos x="connsiteX0" y="connsiteY0"/>
                  </a:cxn>
                  <a:cxn ang="0">
                    <a:pos x="connsiteX1" y="connsiteY1"/>
                  </a:cxn>
                  <a:cxn ang="0">
                    <a:pos x="connsiteX2" y="connsiteY2"/>
                  </a:cxn>
                </a:cxnLst>
                <a:rect l="l" t="t" r="r" b="b"/>
                <a:pathLst>
                  <a:path w="151072" h="300941">
                    <a:moveTo>
                      <a:pt x="0" y="0"/>
                    </a:moveTo>
                    <a:cubicBezTo>
                      <a:pt x="135038" y="47263"/>
                      <a:pt x="146612" y="111888"/>
                      <a:pt x="150470" y="162045"/>
                    </a:cubicBezTo>
                    <a:cubicBezTo>
                      <a:pt x="154328" y="212202"/>
                      <a:pt x="142754" y="259465"/>
                      <a:pt x="23149" y="300941"/>
                    </a:cubicBezTo>
                  </a:path>
                </a:pathLst>
              </a:cu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2644598" y="4341033"/>
                <a:ext cx="265100" cy="561321"/>
              </a:xfrm>
              <a:custGeom>
                <a:avLst/>
                <a:gdLst>
                  <a:gd name="connsiteX0" fmla="*/ 0 w 834635"/>
                  <a:gd name="connsiteY0" fmla="*/ 0 h 1180618"/>
                  <a:gd name="connsiteX1" fmla="*/ 833377 w 834635"/>
                  <a:gd name="connsiteY1" fmla="*/ 509286 h 1180618"/>
                  <a:gd name="connsiteX2" fmla="*/ 150471 w 834635"/>
                  <a:gd name="connsiteY2" fmla="*/ 1180618 h 1180618"/>
                  <a:gd name="connsiteX0" fmla="*/ 0 w 533587"/>
                  <a:gd name="connsiteY0" fmla="*/ 0 h 1180618"/>
                  <a:gd name="connsiteX1" fmla="*/ 528024 w 533587"/>
                  <a:gd name="connsiteY1" fmla="*/ 573102 h 1180618"/>
                  <a:gd name="connsiteX2" fmla="*/ 150471 w 533587"/>
                  <a:gd name="connsiteY2" fmla="*/ 1180618 h 1180618"/>
                </a:gdLst>
                <a:ahLst/>
                <a:cxnLst>
                  <a:cxn ang="0">
                    <a:pos x="connsiteX0" y="connsiteY0"/>
                  </a:cxn>
                  <a:cxn ang="0">
                    <a:pos x="connsiteX1" y="connsiteY1"/>
                  </a:cxn>
                  <a:cxn ang="0">
                    <a:pos x="connsiteX2" y="connsiteY2"/>
                  </a:cxn>
                </a:cxnLst>
                <a:rect l="l" t="t" r="r" b="b"/>
                <a:pathLst>
                  <a:path w="533587" h="1180618">
                    <a:moveTo>
                      <a:pt x="0" y="0"/>
                    </a:moveTo>
                    <a:cubicBezTo>
                      <a:pt x="404149" y="156258"/>
                      <a:pt x="502946" y="376332"/>
                      <a:pt x="528024" y="573102"/>
                    </a:cubicBezTo>
                    <a:cubicBezTo>
                      <a:pt x="553102" y="769872"/>
                      <a:pt x="504463" y="943337"/>
                      <a:pt x="150471" y="1180618"/>
                    </a:cubicBezTo>
                  </a:path>
                </a:pathLst>
              </a:cu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4875164" y="2181543"/>
                <a:ext cx="486030" cy="369332"/>
              </a:xfrm>
              <a:prstGeom prst="rect">
                <a:avLst/>
              </a:prstGeom>
              <a:noFill/>
            </p:spPr>
            <p:txBody>
              <a:bodyPr wrap="none" rtlCol="0">
                <a:spAutoFit/>
              </a:bodyPr>
              <a:lstStyle/>
              <a:p>
                <a:r>
                  <a:rPr lang="en-US" dirty="0"/>
                  <a:t>7m</a:t>
                </a:r>
              </a:p>
            </p:txBody>
          </p:sp>
          <p:sp>
            <p:nvSpPr>
              <p:cNvPr id="15" name="TextBox 14"/>
              <p:cNvSpPr txBox="1"/>
              <p:nvPr/>
            </p:nvSpPr>
            <p:spPr>
              <a:xfrm>
                <a:off x="4875164" y="862611"/>
                <a:ext cx="486030" cy="369332"/>
              </a:xfrm>
              <a:prstGeom prst="rect">
                <a:avLst/>
              </a:prstGeom>
              <a:noFill/>
            </p:spPr>
            <p:txBody>
              <a:bodyPr wrap="none" rtlCol="0">
                <a:spAutoFit/>
              </a:bodyPr>
              <a:lstStyle/>
              <a:p>
                <a:r>
                  <a:rPr lang="en-US" dirty="0"/>
                  <a:t>3m</a:t>
                </a:r>
              </a:p>
            </p:txBody>
          </p:sp>
          <p:sp>
            <p:nvSpPr>
              <p:cNvPr id="20" name="TextBox 19"/>
              <p:cNvSpPr txBox="1"/>
              <p:nvPr/>
            </p:nvSpPr>
            <p:spPr>
              <a:xfrm>
                <a:off x="4884925" y="3822608"/>
                <a:ext cx="603050" cy="369332"/>
              </a:xfrm>
              <a:prstGeom prst="rect">
                <a:avLst/>
              </a:prstGeom>
              <a:noFill/>
            </p:spPr>
            <p:txBody>
              <a:bodyPr wrap="none" rtlCol="0">
                <a:spAutoFit/>
              </a:bodyPr>
              <a:lstStyle/>
              <a:p>
                <a:r>
                  <a:rPr lang="en-US" dirty="0"/>
                  <a:t>10m</a:t>
                </a:r>
              </a:p>
            </p:txBody>
          </p:sp>
          <p:sp>
            <p:nvSpPr>
              <p:cNvPr id="21" name="TextBox 20"/>
              <p:cNvSpPr txBox="1"/>
              <p:nvPr/>
            </p:nvSpPr>
            <p:spPr>
              <a:xfrm>
                <a:off x="3297666" y="2550875"/>
                <a:ext cx="603050" cy="369332"/>
              </a:xfrm>
              <a:prstGeom prst="rect">
                <a:avLst/>
              </a:prstGeom>
              <a:noFill/>
            </p:spPr>
            <p:txBody>
              <a:bodyPr wrap="none" rtlCol="0">
                <a:spAutoFit/>
              </a:bodyPr>
              <a:lstStyle/>
              <a:p>
                <a:r>
                  <a:rPr lang="en-US" dirty="0"/>
                  <a:t>14m</a:t>
                </a:r>
              </a:p>
            </p:txBody>
          </p:sp>
          <p:sp>
            <p:nvSpPr>
              <p:cNvPr id="22" name="TextBox 21"/>
              <p:cNvSpPr txBox="1"/>
              <p:nvPr/>
            </p:nvSpPr>
            <p:spPr>
              <a:xfrm>
                <a:off x="3344791" y="1035731"/>
                <a:ext cx="603050" cy="369332"/>
              </a:xfrm>
              <a:prstGeom prst="rect">
                <a:avLst/>
              </a:prstGeom>
              <a:noFill/>
            </p:spPr>
            <p:txBody>
              <a:bodyPr wrap="none" rtlCol="0">
                <a:spAutoFit/>
              </a:bodyPr>
              <a:lstStyle/>
              <a:p>
                <a:r>
                  <a:rPr lang="en-US" dirty="0"/>
                  <a:t>14m</a:t>
                </a:r>
              </a:p>
            </p:txBody>
          </p:sp>
          <p:sp>
            <p:nvSpPr>
              <p:cNvPr id="23" name="TextBox 22"/>
              <p:cNvSpPr txBox="1"/>
              <p:nvPr/>
            </p:nvSpPr>
            <p:spPr>
              <a:xfrm>
                <a:off x="3325543" y="4579012"/>
                <a:ext cx="603050" cy="369332"/>
              </a:xfrm>
              <a:prstGeom prst="rect">
                <a:avLst/>
              </a:prstGeom>
              <a:noFill/>
            </p:spPr>
            <p:txBody>
              <a:bodyPr wrap="none" rtlCol="0">
                <a:spAutoFit/>
              </a:bodyPr>
              <a:lstStyle/>
              <a:p>
                <a:r>
                  <a:rPr lang="en-US" dirty="0"/>
                  <a:t>14m</a:t>
                </a:r>
              </a:p>
            </p:txBody>
          </p:sp>
        </p:grpSp>
        <p:grpSp>
          <p:nvGrpSpPr>
            <p:cNvPr id="26" name="Group 25"/>
            <p:cNvGrpSpPr/>
            <p:nvPr/>
          </p:nvGrpSpPr>
          <p:grpSpPr>
            <a:xfrm>
              <a:off x="6040817" y="2570667"/>
              <a:ext cx="2292779" cy="1830291"/>
              <a:chOff x="6258296" y="2323311"/>
              <a:chExt cx="2292779" cy="1830291"/>
            </a:xfrm>
          </p:grpSpPr>
          <p:sp>
            <p:nvSpPr>
              <p:cNvPr id="2" name="TextBox 1"/>
              <p:cNvSpPr txBox="1"/>
              <p:nvPr/>
            </p:nvSpPr>
            <p:spPr>
              <a:xfrm>
                <a:off x="6875813" y="3321132"/>
                <a:ext cx="497252" cy="369332"/>
              </a:xfrm>
              <a:prstGeom prst="rect">
                <a:avLst/>
              </a:prstGeom>
              <a:noFill/>
            </p:spPr>
            <p:txBody>
              <a:bodyPr wrap="none" rtlCol="0">
                <a:spAutoFit/>
              </a:bodyPr>
              <a:lstStyle/>
              <a:p>
                <a:r>
                  <a:rPr lang="en-US" dirty="0"/>
                  <a:t>45</a:t>
                </a:r>
                <a:r>
                  <a:rPr lang="en-US" baseline="30000" dirty="0"/>
                  <a:t>0</a:t>
                </a:r>
              </a:p>
            </p:txBody>
          </p:sp>
          <p:sp>
            <p:nvSpPr>
              <p:cNvPr id="3" name="Isosceles Triangle 2"/>
              <p:cNvSpPr/>
              <p:nvPr/>
            </p:nvSpPr>
            <p:spPr>
              <a:xfrm>
                <a:off x="6258296" y="2323311"/>
                <a:ext cx="1745673" cy="1464918"/>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a:off x="6697684" y="3458687"/>
                <a:ext cx="174982" cy="329542"/>
              </a:xfrm>
              <a:custGeom>
                <a:avLst/>
                <a:gdLst>
                  <a:gd name="connsiteX0" fmla="*/ 0 w 834635"/>
                  <a:gd name="connsiteY0" fmla="*/ 0 h 1180618"/>
                  <a:gd name="connsiteX1" fmla="*/ 833377 w 834635"/>
                  <a:gd name="connsiteY1" fmla="*/ 509286 h 1180618"/>
                  <a:gd name="connsiteX2" fmla="*/ 150471 w 834635"/>
                  <a:gd name="connsiteY2" fmla="*/ 1180618 h 1180618"/>
                  <a:gd name="connsiteX0" fmla="*/ 0 w 533587"/>
                  <a:gd name="connsiteY0" fmla="*/ 0 h 1180618"/>
                  <a:gd name="connsiteX1" fmla="*/ 528024 w 533587"/>
                  <a:gd name="connsiteY1" fmla="*/ 573102 h 1180618"/>
                  <a:gd name="connsiteX2" fmla="*/ 150471 w 533587"/>
                  <a:gd name="connsiteY2" fmla="*/ 1180618 h 1180618"/>
                </a:gdLst>
                <a:ahLst/>
                <a:cxnLst>
                  <a:cxn ang="0">
                    <a:pos x="connsiteX0" y="connsiteY0"/>
                  </a:cxn>
                  <a:cxn ang="0">
                    <a:pos x="connsiteX1" y="connsiteY1"/>
                  </a:cxn>
                  <a:cxn ang="0">
                    <a:pos x="connsiteX2" y="connsiteY2"/>
                  </a:cxn>
                </a:cxnLst>
                <a:rect l="l" t="t" r="r" b="b"/>
                <a:pathLst>
                  <a:path w="533587" h="1180618">
                    <a:moveTo>
                      <a:pt x="0" y="0"/>
                    </a:moveTo>
                    <a:cubicBezTo>
                      <a:pt x="404149" y="156258"/>
                      <a:pt x="502946" y="376332"/>
                      <a:pt x="528024" y="573102"/>
                    </a:cubicBezTo>
                    <a:cubicBezTo>
                      <a:pt x="553102" y="769872"/>
                      <a:pt x="504463" y="943337"/>
                      <a:pt x="150471" y="1180618"/>
                    </a:cubicBezTo>
                  </a:path>
                </a:pathLst>
              </a:cu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8065045" y="2823949"/>
                <a:ext cx="486030" cy="369332"/>
              </a:xfrm>
              <a:prstGeom prst="rect">
                <a:avLst/>
              </a:prstGeom>
              <a:noFill/>
            </p:spPr>
            <p:txBody>
              <a:bodyPr wrap="none" rtlCol="0">
                <a:spAutoFit/>
              </a:bodyPr>
              <a:lstStyle/>
              <a:p>
                <a:r>
                  <a:rPr lang="en-US" dirty="0"/>
                  <a:t>8m</a:t>
                </a:r>
              </a:p>
            </p:txBody>
          </p:sp>
          <p:sp>
            <p:nvSpPr>
              <p:cNvPr id="24" name="TextBox 23"/>
              <p:cNvSpPr txBox="1"/>
              <p:nvPr/>
            </p:nvSpPr>
            <p:spPr>
              <a:xfrm>
                <a:off x="7087032" y="3784270"/>
                <a:ext cx="486030" cy="369332"/>
              </a:xfrm>
              <a:prstGeom prst="rect">
                <a:avLst/>
              </a:prstGeom>
              <a:noFill/>
            </p:spPr>
            <p:txBody>
              <a:bodyPr wrap="none" rtlCol="0">
                <a:spAutoFit/>
              </a:bodyPr>
              <a:lstStyle/>
              <a:p>
                <a:r>
                  <a:rPr lang="en-US" dirty="0"/>
                  <a:t>8m</a:t>
                </a:r>
              </a:p>
            </p:txBody>
          </p:sp>
        </p:grpSp>
        <p:sp>
          <p:nvSpPr>
            <p:cNvPr id="25" name="TextBox 24"/>
            <p:cNvSpPr txBox="1"/>
            <p:nvPr/>
          </p:nvSpPr>
          <p:spPr>
            <a:xfrm>
              <a:off x="7355583" y="1363819"/>
              <a:ext cx="2059666" cy="1169551"/>
            </a:xfrm>
            <a:prstGeom prst="rect">
              <a:avLst/>
            </a:prstGeom>
            <a:noFill/>
          </p:spPr>
          <p:txBody>
            <a:bodyPr wrap="square" rtlCol="0">
              <a:spAutoFit/>
            </a:bodyPr>
            <a:lstStyle/>
            <a:p>
              <a:r>
                <a:rPr lang="en-US" sz="1400" dirty="0"/>
                <a:t>We know that slopes that have the same rise as run form 45</a:t>
              </a:r>
              <a:r>
                <a:rPr lang="en-US" sz="1400" baseline="30000" dirty="0"/>
                <a:t>0 </a:t>
              </a:r>
              <a:r>
                <a:rPr lang="en-US" sz="1400" dirty="0"/>
                <a:t>angles and have a 100% slope, as we learned earlier.</a:t>
              </a:r>
            </a:p>
          </p:txBody>
        </p:sp>
        <p:pic>
          <p:nvPicPr>
            <p:cNvPr id="28"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271878" flipH="1">
              <a:off x="2444004" y="771257"/>
              <a:ext cx="509685" cy="22646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493489" flipH="1">
              <a:off x="2549844" y="1987701"/>
              <a:ext cx="509685" cy="226464"/>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759715" flipH="1">
              <a:off x="2471253" y="3551033"/>
              <a:ext cx="509685" cy="226464"/>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http://downloads.clipart.com/21624322.png?t=1388593675&amp;h=d8db4debe278b209cff5c6cab87da1c0&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185317" flipH="1">
              <a:off x="6583137" y="3130066"/>
              <a:ext cx="509685" cy="22646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7716432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148" y="457358"/>
            <a:ext cx="8177529" cy="6034881"/>
          </a:xfrm>
        </p:spPr>
        <p:txBody>
          <a:bodyPr>
            <a:normAutofit/>
          </a:bodyPr>
          <a:lstStyle/>
          <a:p>
            <a:pPr marL="0" indent="0">
              <a:buNone/>
            </a:pPr>
            <a:r>
              <a:rPr lang="en-US" dirty="0"/>
              <a:t>To measure the angle of a slope, you will need a calculator. That tool will give you the amount of angle after you input the rise and run information. This is how it works.</a:t>
            </a:r>
          </a:p>
          <a:p>
            <a:pPr marL="0" indent="0">
              <a:buNone/>
            </a:pPr>
            <a:r>
              <a:rPr lang="en-US" dirty="0"/>
              <a:t>The tangent represents the amount of pitch that results from the formula M=RISE/RUN. In that sense you could state..</a:t>
            </a:r>
          </a:p>
          <a:p>
            <a:pPr marL="0" indent="0">
              <a:buNone/>
            </a:pPr>
            <a:endParaRPr lang="en-US" dirty="0"/>
          </a:p>
          <a:p>
            <a:pPr marL="0" indent="0">
              <a:buNone/>
            </a:pPr>
            <a:r>
              <a:rPr lang="en-US" dirty="0">
                <a:solidFill>
                  <a:srgbClr val="FFC000"/>
                </a:solidFill>
              </a:rPr>
              <a:t>tan C =</a:t>
            </a: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chemeClr val="tx1"/>
              </a:solidFill>
            </a:endParaRPr>
          </a:p>
          <a:p>
            <a:pPr marL="0" indent="0">
              <a:buNone/>
            </a:pPr>
            <a:r>
              <a:rPr lang="en-US" dirty="0">
                <a:solidFill>
                  <a:schemeClr val="tx1"/>
                </a:solidFill>
              </a:rPr>
              <a:t>Add “</a:t>
            </a:r>
            <a:r>
              <a:rPr lang="en-US" dirty="0">
                <a:solidFill>
                  <a:srgbClr val="FFC000"/>
                </a:solidFill>
              </a:rPr>
              <a:t>tan</a:t>
            </a:r>
            <a:r>
              <a:rPr lang="en-US" dirty="0">
                <a:solidFill>
                  <a:schemeClr val="tx1"/>
                </a:solidFill>
              </a:rPr>
              <a:t>” to your flashcard library. </a:t>
            </a:r>
          </a:p>
          <a:p>
            <a:pPr marL="0" indent="0">
              <a:buNone/>
            </a:pPr>
            <a:endParaRPr lang="en-US" dirty="0"/>
          </a:p>
        </p:txBody>
      </p:sp>
      <p:grpSp>
        <p:nvGrpSpPr>
          <p:cNvPr id="18" name="Group 17"/>
          <p:cNvGrpSpPr/>
          <p:nvPr/>
        </p:nvGrpSpPr>
        <p:grpSpPr>
          <a:xfrm>
            <a:off x="613741" y="2698525"/>
            <a:ext cx="6146276" cy="1689220"/>
            <a:chOff x="613741" y="2698525"/>
            <a:chExt cx="6146276" cy="1689220"/>
          </a:xfrm>
        </p:grpSpPr>
        <p:grpSp>
          <p:nvGrpSpPr>
            <p:cNvPr id="11" name="Group 10"/>
            <p:cNvGrpSpPr/>
            <p:nvPr/>
          </p:nvGrpSpPr>
          <p:grpSpPr>
            <a:xfrm>
              <a:off x="1939957" y="2860133"/>
              <a:ext cx="741773" cy="804939"/>
              <a:chOff x="1963734" y="2671598"/>
              <a:chExt cx="741773" cy="804939"/>
            </a:xfrm>
          </p:grpSpPr>
          <p:sp>
            <p:nvSpPr>
              <p:cNvPr id="7" name="TextBox 6"/>
              <p:cNvSpPr txBox="1"/>
              <p:nvPr/>
            </p:nvSpPr>
            <p:spPr>
              <a:xfrm>
                <a:off x="2023109" y="2671598"/>
                <a:ext cx="585417" cy="461665"/>
              </a:xfrm>
              <a:prstGeom prst="rect">
                <a:avLst/>
              </a:prstGeom>
              <a:noFill/>
            </p:spPr>
            <p:txBody>
              <a:bodyPr wrap="none" rtlCol="0">
                <a:spAutoFit/>
              </a:bodyPr>
              <a:lstStyle/>
              <a:p>
                <a:r>
                  <a:rPr lang="en-US" sz="2400" dirty="0">
                    <a:solidFill>
                      <a:srgbClr val="FFC000"/>
                    </a:solidFill>
                  </a:rPr>
                  <a:t>6m</a:t>
                </a:r>
              </a:p>
            </p:txBody>
          </p:sp>
          <p:sp>
            <p:nvSpPr>
              <p:cNvPr id="8" name="TextBox 7"/>
              <p:cNvSpPr txBox="1"/>
              <p:nvPr/>
            </p:nvSpPr>
            <p:spPr>
              <a:xfrm>
                <a:off x="1964599" y="3014872"/>
                <a:ext cx="740908" cy="461665"/>
              </a:xfrm>
              <a:prstGeom prst="rect">
                <a:avLst/>
              </a:prstGeom>
              <a:noFill/>
            </p:spPr>
            <p:txBody>
              <a:bodyPr wrap="none" rtlCol="0">
                <a:spAutoFit/>
              </a:bodyPr>
              <a:lstStyle/>
              <a:p>
                <a:r>
                  <a:rPr lang="en-US" sz="2400" dirty="0">
                    <a:solidFill>
                      <a:srgbClr val="FFC000"/>
                    </a:solidFill>
                  </a:rPr>
                  <a:t>15m</a:t>
                </a:r>
              </a:p>
            </p:txBody>
          </p:sp>
          <p:cxnSp>
            <p:nvCxnSpPr>
              <p:cNvPr id="10" name="Straight Connector 9"/>
              <p:cNvCxnSpPr/>
              <p:nvPr/>
            </p:nvCxnSpPr>
            <p:spPr>
              <a:xfrm>
                <a:off x="1963734" y="3095815"/>
                <a:ext cx="682398" cy="0"/>
              </a:xfrm>
              <a:prstGeom prst="line">
                <a:avLst/>
              </a:prstGeom>
              <a:ln w="28575">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2" name="TextBox 11"/>
            <p:cNvSpPr txBox="1"/>
            <p:nvPr/>
          </p:nvSpPr>
          <p:spPr>
            <a:xfrm>
              <a:off x="613741" y="3464415"/>
              <a:ext cx="1428826" cy="923330"/>
            </a:xfrm>
            <a:prstGeom prst="rect">
              <a:avLst/>
            </a:prstGeom>
            <a:noFill/>
          </p:spPr>
          <p:txBody>
            <a:bodyPr wrap="square" rtlCol="0">
              <a:spAutoFit/>
            </a:bodyPr>
            <a:lstStyle/>
            <a:p>
              <a:r>
                <a:rPr lang="en-US" dirty="0"/>
                <a:t>where Tan stands for tangent.</a:t>
              </a:r>
            </a:p>
          </p:txBody>
        </p:sp>
        <p:cxnSp>
          <p:nvCxnSpPr>
            <p:cNvPr id="14" name="Straight Arrow Connector 13"/>
            <p:cNvCxnSpPr>
              <a:endCxn id="4" idx="1"/>
            </p:cNvCxnSpPr>
            <p:nvPr/>
          </p:nvCxnSpPr>
          <p:spPr>
            <a:xfrm>
              <a:off x="1436914" y="3321798"/>
              <a:ext cx="1460693" cy="493008"/>
            </a:xfrm>
            <a:prstGeom prst="straightConnector1">
              <a:avLst/>
            </a:prstGeom>
            <a:ln w="28575">
              <a:solidFill>
                <a:srgbClr val="FFFF00">
                  <a:alpha val="60000"/>
                </a:srgbClr>
              </a:solidFill>
              <a:headEnd type="none" w="med" len="med"/>
              <a:tailEnd type="triangle"/>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2897607" y="2698525"/>
              <a:ext cx="3862410" cy="1531779"/>
              <a:chOff x="2897607" y="2698525"/>
              <a:chExt cx="3862410" cy="1531779"/>
            </a:xfrm>
          </p:grpSpPr>
          <p:grpSp>
            <p:nvGrpSpPr>
              <p:cNvPr id="13" name="Group 12"/>
              <p:cNvGrpSpPr/>
              <p:nvPr/>
            </p:nvGrpSpPr>
            <p:grpSpPr>
              <a:xfrm>
                <a:off x="2897607" y="2698525"/>
                <a:ext cx="3862410" cy="1531779"/>
                <a:chOff x="2810664" y="3135086"/>
                <a:chExt cx="3862410" cy="1531779"/>
              </a:xfrm>
            </p:grpSpPr>
            <p:sp>
              <p:nvSpPr>
                <p:cNvPr id="3" name="Isosceles Triangle 2"/>
                <p:cNvSpPr/>
                <p:nvPr/>
              </p:nvSpPr>
              <p:spPr>
                <a:xfrm>
                  <a:off x="3158836" y="3135086"/>
                  <a:ext cx="3028208" cy="1128156"/>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810664" y="4020534"/>
                  <a:ext cx="348172" cy="461665"/>
                </a:xfrm>
                <a:prstGeom prst="rect">
                  <a:avLst/>
                </a:prstGeom>
                <a:noFill/>
                <a:ln>
                  <a:noFill/>
                </a:ln>
              </p:spPr>
              <p:txBody>
                <a:bodyPr wrap="none" rtlCol="0">
                  <a:spAutoFit/>
                </a:bodyPr>
                <a:lstStyle/>
                <a:p>
                  <a:r>
                    <a:rPr lang="en-US" sz="2400" dirty="0">
                      <a:solidFill>
                        <a:srgbClr val="FFC000"/>
                      </a:solidFill>
                    </a:rPr>
                    <a:t>C</a:t>
                  </a:r>
                </a:p>
              </p:txBody>
            </p:sp>
            <p:sp>
              <p:nvSpPr>
                <p:cNvPr id="5" name="TextBox 4"/>
                <p:cNvSpPr txBox="1"/>
                <p:nvPr/>
              </p:nvSpPr>
              <p:spPr>
                <a:xfrm>
                  <a:off x="6187044" y="3514498"/>
                  <a:ext cx="486030" cy="369332"/>
                </a:xfrm>
                <a:prstGeom prst="rect">
                  <a:avLst/>
                </a:prstGeom>
                <a:noFill/>
              </p:spPr>
              <p:txBody>
                <a:bodyPr wrap="none" rtlCol="0">
                  <a:spAutoFit/>
                </a:bodyPr>
                <a:lstStyle/>
                <a:p>
                  <a:r>
                    <a:rPr lang="en-US" dirty="0"/>
                    <a:t>6m</a:t>
                  </a:r>
                </a:p>
              </p:txBody>
            </p:sp>
            <p:sp>
              <p:nvSpPr>
                <p:cNvPr id="6" name="TextBox 5"/>
                <p:cNvSpPr txBox="1"/>
                <p:nvPr/>
              </p:nvSpPr>
              <p:spPr>
                <a:xfrm>
                  <a:off x="4603180" y="4297533"/>
                  <a:ext cx="603050" cy="369332"/>
                </a:xfrm>
                <a:prstGeom prst="rect">
                  <a:avLst/>
                </a:prstGeom>
                <a:noFill/>
              </p:spPr>
              <p:txBody>
                <a:bodyPr wrap="none" rtlCol="0">
                  <a:spAutoFit/>
                </a:bodyPr>
                <a:lstStyle/>
                <a:p>
                  <a:r>
                    <a:rPr lang="en-US" dirty="0"/>
                    <a:t>15m</a:t>
                  </a:r>
                </a:p>
              </p:txBody>
            </p:sp>
          </p:grpSp>
          <p:sp>
            <p:nvSpPr>
              <p:cNvPr id="15" name="Rectangle 14"/>
              <p:cNvSpPr/>
              <p:nvPr/>
            </p:nvSpPr>
            <p:spPr>
              <a:xfrm>
                <a:off x="6149505" y="3690323"/>
                <a:ext cx="124482" cy="124482"/>
              </a:xfrm>
              <a:prstGeom prst="rect">
                <a:avLst/>
              </a:prstGeom>
              <a:noFill/>
              <a:ln w="127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6" descr="http://downloads.clipart.com/21624322.png?t=1388593675&amp;h=d8db4debe278b209cff5c6cab87da1c0&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403206" flipH="1">
              <a:off x="4699755" y="2946945"/>
              <a:ext cx="509685" cy="226464"/>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9" name="Straight Arrow Connector 18"/>
          <p:cNvCxnSpPr/>
          <p:nvPr/>
        </p:nvCxnSpPr>
        <p:spPr>
          <a:xfrm flipV="1">
            <a:off x="3279821" y="2640037"/>
            <a:ext cx="2960124" cy="1108774"/>
          </a:xfrm>
          <a:prstGeom prst="straightConnector1">
            <a:avLst/>
          </a:prstGeom>
          <a:ln w="28575">
            <a:solidFill>
              <a:srgbClr val="FFC000">
                <a:alpha val="60000"/>
              </a:srgbClr>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32127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1835" y="318633"/>
            <a:ext cx="8177529" cy="6251983"/>
          </a:xfrm>
        </p:spPr>
        <p:txBody>
          <a:bodyPr>
            <a:normAutofit/>
          </a:bodyPr>
          <a:lstStyle/>
          <a:p>
            <a:pPr marL="0" indent="0">
              <a:buNone/>
            </a:pPr>
            <a:endParaRPr lang="en-US" dirty="0"/>
          </a:p>
          <a:p>
            <a:pPr marL="0" indent="0">
              <a:buNone/>
            </a:pPr>
            <a:r>
              <a:rPr lang="en-US" dirty="0">
                <a:solidFill>
                  <a:srgbClr val="FFC000"/>
                </a:solidFill>
              </a:rPr>
              <a:t>		tan C =</a:t>
            </a:r>
          </a:p>
          <a:p>
            <a:pPr marL="0" indent="0">
              <a:buNone/>
            </a:pPr>
            <a:endParaRPr lang="en-US" dirty="0">
              <a:solidFill>
                <a:srgbClr val="FFC000"/>
              </a:solidFill>
            </a:endParaRPr>
          </a:p>
          <a:p>
            <a:pPr marL="0" indent="0" algn="ctr">
              <a:buNone/>
            </a:pPr>
            <a:r>
              <a:rPr lang="en-US" dirty="0">
                <a:solidFill>
                  <a:schemeClr val="tx1"/>
                </a:solidFill>
              </a:rPr>
              <a:t>C= 6 ÷ 15, or </a:t>
            </a:r>
            <a:r>
              <a:rPr lang="en-US" sz="2800" dirty="0">
                <a:solidFill>
                  <a:srgbClr val="FFC000"/>
                </a:solidFill>
              </a:rPr>
              <a:t>0.4</a:t>
            </a:r>
          </a:p>
          <a:p>
            <a:pPr marL="0" indent="0">
              <a:buNone/>
            </a:pPr>
            <a:r>
              <a:rPr lang="en-US" dirty="0"/>
              <a:t>Next, to </a:t>
            </a:r>
            <a:r>
              <a:rPr lang="en-US" b="1" dirty="0">
                <a:solidFill>
                  <a:srgbClr val="FFFF00"/>
                </a:solidFill>
              </a:rPr>
              <a:t>find the degree of pitch on a slope</a:t>
            </a:r>
            <a:r>
              <a:rPr lang="en-US" dirty="0"/>
              <a:t>, we need to </a:t>
            </a:r>
            <a:r>
              <a:rPr lang="en-US" b="1" dirty="0">
                <a:solidFill>
                  <a:srgbClr val="FFFF00"/>
                </a:solidFill>
              </a:rPr>
              <a:t>invert</a:t>
            </a:r>
            <a:r>
              <a:rPr lang="en-US" dirty="0"/>
              <a:t> </a:t>
            </a:r>
            <a:r>
              <a:rPr lang="en-US" b="1" dirty="0">
                <a:solidFill>
                  <a:srgbClr val="FFFF00"/>
                </a:solidFill>
              </a:rPr>
              <a:t>the tan </a:t>
            </a:r>
            <a:r>
              <a:rPr lang="en-US" dirty="0">
                <a:solidFill>
                  <a:schemeClr val="tx1"/>
                </a:solidFill>
              </a:rPr>
              <a:t>using the formula… </a:t>
            </a:r>
          </a:p>
          <a:p>
            <a:pPr marL="0" indent="0" algn="ctr">
              <a:buNone/>
            </a:pPr>
            <a:r>
              <a:rPr lang="en-US" sz="2800" dirty="0">
                <a:solidFill>
                  <a:srgbClr val="FFC000"/>
                </a:solidFill>
              </a:rPr>
              <a:t>C = </a:t>
            </a:r>
            <a:r>
              <a:rPr lang="en-US" sz="2800" dirty="0" err="1">
                <a:solidFill>
                  <a:srgbClr val="FFC000"/>
                </a:solidFill>
              </a:rPr>
              <a:t>arctan</a:t>
            </a:r>
            <a:r>
              <a:rPr lang="en-US" sz="2800" dirty="0">
                <a:solidFill>
                  <a:srgbClr val="FFC000"/>
                </a:solidFill>
              </a:rPr>
              <a:t> 0.4 =  _____ </a:t>
            </a:r>
            <a:r>
              <a:rPr lang="en-US" sz="2800" baseline="30000" dirty="0">
                <a:solidFill>
                  <a:srgbClr val="FFC000"/>
                </a:solidFill>
              </a:rPr>
              <a:t>0</a:t>
            </a:r>
          </a:p>
          <a:p>
            <a:pPr marL="0" indent="0">
              <a:buNone/>
            </a:pPr>
            <a:r>
              <a:rPr lang="en-US" dirty="0">
                <a:solidFill>
                  <a:schemeClr val="tx1"/>
                </a:solidFill>
              </a:rPr>
              <a:t>That will give you the </a:t>
            </a:r>
            <a:r>
              <a:rPr lang="en-US" i="1" dirty="0" err="1">
                <a:solidFill>
                  <a:schemeClr val="tx1"/>
                </a:solidFill>
              </a:rPr>
              <a:t>arctan</a:t>
            </a:r>
            <a:r>
              <a:rPr lang="en-US" dirty="0">
                <a:solidFill>
                  <a:schemeClr val="tx1"/>
                </a:solidFill>
              </a:rPr>
              <a:t>, which represents the angle you are wanting to define. You will need a calculator to find that.</a:t>
            </a:r>
          </a:p>
          <a:p>
            <a:pPr marL="0" indent="0">
              <a:buNone/>
            </a:pPr>
            <a:r>
              <a:rPr lang="en-US" dirty="0" err="1">
                <a:solidFill>
                  <a:srgbClr val="FFC000"/>
                </a:solidFill>
              </a:rPr>
              <a:t>Arctan</a:t>
            </a:r>
            <a:r>
              <a:rPr lang="en-US" dirty="0">
                <a:solidFill>
                  <a:srgbClr val="FFC000"/>
                </a:solidFill>
              </a:rPr>
              <a:t> </a:t>
            </a:r>
            <a:r>
              <a:rPr lang="en-US" dirty="0"/>
              <a:t>represents the opposite of, or inverted tan. On the calculator you would do the following to find that </a:t>
            </a:r>
            <a:r>
              <a:rPr lang="en-US" dirty="0" err="1"/>
              <a:t>arctan</a:t>
            </a:r>
            <a:r>
              <a:rPr lang="en-US" dirty="0"/>
              <a:t>:</a:t>
            </a:r>
          </a:p>
          <a:p>
            <a:pPr marL="914400" lvl="1" indent="-457200">
              <a:buFont typeface="+mj-lt"/>
              <a:buAutoNum type="arabicPeriod"/>
            </a:pPr>
            <a:r>
              <a:rPr lang="en-US" dirty="0"/>
              <a:t>Press </a:t>
            </a:r>
            <a:r>
              <a:rPr lang="en-US" sz="2000" dirty="0" err="1"/>
              <a:t>shift+tan</a:t>
            </a:r>
            <a:r>
              <a:rPr lang="en-US" sz="2000" dirty="0"/>
              <a:t> buttons.</a:t>
            </a:r>
          </a:p>
          <a:p>
            <a:pPr marL="914400" lvl="1" indent="-457200">
              <a:buFont typeface="+mj-lt"/>
              <a:buAutoNum type="arabicPeriod"/>
            </a:pPr>
            <a:r>
              <a:rPr lang="en-US" sz="2000" dirty="0"/>
              <a:t>Enter the angle.</a:t>
            </a:r>
          </a:p>
          <a:p>
            <a:pPr marL="914400" lvl="1" indent="-457200">
              <a:buFont typeface="+mj-lt"/>
              <a:buAutoNum type="arabicPeriod"/>
            </a:pPr>
            <a:r>
              <a:rPr lang="en-US" sz="2000" dirty="0"/>
              <a:t>Press the = button</a:t>
            </a:r>
            <a:r>
              <a:rPr lang="en-US" dirty="0"/>
              <a:t>.</a:t>
            </a:r>
          </a:p>
          <a:p>
            <a:pPr marL="0" indent="0">
              <a:buNone/>
            </a:pPr>
            <a:endParaRPr lang="en-US" dirty="0"/>
          </a:p>
          <a:p>
            <a:pPr marL="0" indent="0">
              <a:buNone/>
            </a:pPr>
            <a:endParaRPr lang="en-US" dirty="0"/>
          </a:p>
        </p:txBody>
      </p:sp>
      <p:grpSp>
        <p:nvGrpSpPr>
          <p:cNvPr id="9" name="Group 8"/>
          <p:cNvGrpSpPr/>
          <p:nvPr/>
        </p:nvGrpSpPr>
        <p:grpSpPr>
          <a:xfrm>
            <a:off x="2868961" y="19785"/>
            <a:ext cx="4857845" cy="1531779"/>
            <a:chOff x="2786153" y="298470"/>
            <a:chExt cx="4857845" cy="1531779"/>
          </a:xfrm>
        </p:grpSpPr>
        <p:grpSp>
          <p:nvGrpSpPr>
            <p:cNvPr id="13" name="Group 12"/>
            <p:cNvGrpSpPr/>
            <p:nvPr/>
          </p:nvGrpSpPr>
          <p:grpSpPr>
            <a:xfrm>
              <a:off x="3781588" y="298470"/>
              <a:ext cx="3862410" cy="1531779"/>
              <a:chOff x="2810664" y="3135086"/>
              <a:chExt cx="3862410" cy="1531779"/>
            </a:xfrm>
          </p:grpSpPr>
          <p:sp>
            <p:nvSpPr>
              <p:cNvPr id="3" name="Isosceles Triangle 2"/>
              <p:cNvSpPr/>
              <p:nvPr/>
            </p:nvSpPr>
            <p:spPr>
              <a:xfrm>
                <a:off x="3158836" y="3135086"/>
                <a:ext cx="3028208" cy="1128156"/>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810664" y="4020534"/>
                <a:ext cx="348172" cy="461665"/>
              </a:xfrm>
              <a:prstGeom prst="rect">
                <a:avLst/>
              </a:prstGeom>
              <a:noFill/>
              <a:ln>
                <a:noFill/>
              </a:ln>
            </p:spPr>
            <p:txBody>
              <a:bodyPr wrap="none" rtlCol="0">
                <a:spAutoFit/>
              </a:bodyPr>
              <a:lstStyle/>
              <a:p>
                <a:r>
                  <a:rPr lang="en-US" sz="2400" dirty="0">
                    <a:solidFill>
                      <a:srgbClr val="FFC000"/>
                    </a:solidFill>
                  </a:rPr>
                  <a:t>C</a:t>
                </a:r>
              </a:p>
            </p:txBody>
          </p:sp>
          <p:sp>
            <p:nvSpPr>
              <p:cNvPr id="5" name="TextBox 4"/>
              <p:cNvSpPr txBox="1"/>
              <p:nvPr/>
            </p:nvSpPr>
            <p:spPr>
              <a:xfrm>
                <a:off x="6187044" y="3514498"/>
                <a:ext cx="486030" cy="369332"/>
              </a:xfrm>
              <a:prstGeom prst="rect">
                <a:avLst/>
              </a:prstGeom>
              <a:noFill/>
            </p:spPr>
            <p:txBody>
              <a:bodyPr wrap="none" rtlCol="0">
                <a:spAutoFit/>
              </a:bodyPr>
              <a:lstStyle/>
              <a:p>
                <a:r>
                  <a:rPr lang="en-US" dirty="0"/>
                  <a:t>6m</a:t>
                </a:r>
              </a:p>
            </p:txBody>
          </p:sp>
          <p:sp>
            <p:nvSpPr>
              <p:cNvPr id="6" name="TextBox 5"/>
              <p:cNvSpPr txBox="1"/>
              <p:nvPr/>
            </p:nvSpPr>
            <p:spPr>
              <a:xfrm>
                <a:off x="4603180" y="4297533"/>
                <a:ext cx="603050" cy="369332"/>
              </a:xfrm>
              <a:prstGeom prst="rect">
                <a:avLst/>
              </a:prstGeom>
              <a:noFill/>
            </p:spPr>
            <p:txBody>
              <a:bodyPr wrap="none" rtlCol="0">
                <a:spAutoFit/>
              </a:bodyPr>
              <a:lstStyle/>
              <a:p>
                <a:r>
                  <a:rPr lang="en-US" dirty="0"/>
                  <a:t>15m</a:t>
                </a:r>
              </a:p>
            </p:txBody>
          </p:sp>
        </p:grpSp>
        <p:grpSp>
          <p:nvGrpSpPr>
            <p:cNvPr id="11" name="Group 10"/>
            <p:cNvGrpSpPr/>
            <p:nvPr/>
          </p:nvGrpSpPr>
          <p:grpSpPr>
            <a:xfrm>
              <a:off x="2786153" y="833528"/>
              <a:ext cx="741773" cy="804939"/>
              <a:chOff x="1963734" y="2671598"/>
              <a:chExt cx="741773" cy="804939"/>
            </a:xfrm>
          </p:grpSpPr>
          <p:sp>
            <p:nvSpPr>
              <p:cNvPr id="7" name="TextBox 6"/>
              <p:cNvSpPr txBox="1"/>
              <p:nvPr/>
            </p:nvSpPr>
            <p:spPr>
              <a:xfrm>
                <a:off x="2023109" y="2671598"/>
                <a:ext cx="585417" cy="461665"/>
              </a:xfrm>
              <a:prstGeom prst="rect">
                <a:avLst/>
              </a:prstGeom>
              <a:noFill/>
            </p:spPr>
            <p:txBody>
              <a:bodyPr wrap="none" rtlCol="0">
                <a:spAutoFit/>
              </a:bodyPr>
              <a:lstStyle/>
              <a:p>
                <a:r>
                  <a:rPr lang="en-US" sz="2400" dirty="0">
                    <a:solidFill>
                      <a:srgbClr val="FFC000"/>
                    </a:solidFill>
                  </a:rPr>
                  <a:t>6m</a:t>
                </a:r>
              </a:p>
            </p:txBody>
          </p:sp>
          <p:sp>
            <p:nvSpPr>
              <p:cNvPr id="8" name="TextBox 7"/>
              <p:cNvSpPr txBox="1"/>
              <p:nvPr/>
            </p:nvSpPr>
            <p:spPr>
              <a:xfrm>
                <a:off x="1964599" y="3014872"/>
                <a:ext cx="740908" cy="461665"/>
              </a:xfrm>
              <a:prstGeom prst="rect">
                <a:avLst/>
              </a:prstGeom>
              <a:noFill/>
            </p:spPr>
            <p:txBody>
              <a:bodyPr wrap="none" rtlCol="0">
                <a:spAutoFit/>
              </a:bodyPr>
              <a:lstStyle/>
              <a:p>
                <a:r>
                  <a:rPr lang="en-US" sz="2400" dirty="0">
                    <a:solidFill>
                      <a:srgbClr val="FFC000"/>
                    </a:solidFill>
                  </a:rPr>
                  <a:t>15m</a:t>
                </a:r>
              </a:p>
            </p:txBody>
          </p:sp>
          <p:cxnSp>
            <p:nvCxnSpPr>
              <p:cNvPr id="10" name="Straight Connector 9"/>
              <p:cNvCxnSpPr/>
              <p:nvPr/>
            </p:nvCxnSpPr>
            <p:spPr>
              <a:xfrm>
                <a:off x="1963734" y="3095815"/>
                <a:ext cx="682398" cy="0"/>
              </a:xfrm>
              <a:prstGeom prst="line">
                <a:avLst/>
              </a:prstGeom>
              <a:ln w="28575">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cxnSp>
        <p:nvCxnSpPr>
          <p:cNvPr id="14" name="Straight Arrow Connector 13"/>
          <p:cNvCxnSpPr/>
          <p:nvPr/>
        </p:nvCxnSpPr>
        <p:spPr>
          <a:xfrm flipV="1">
            <a:off x="4115587" y="0"/>
            <a:ext cx="2960124" cy="1108774"/>
          </a:xfrm>
          <a:prstGeom prst="straightConnector1">
            <a:avLst/>
          </a:prstGeom>
          <a:ln w="28575">
            <a:solidFill>
              <a:srgbClr val="FFC000">
                <a:alpha val="60000"/>
              </a:srgbClr>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1049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3270" y="1246096"/>
            <a:ext cx="8177529" cy="3260589"/>
          </a:xfrm>
        </p:spPr>
        <p:txBody>
          <a:bodyPr>
            <a:normAutofit/>
          </a:bodyPr>
          <a:lstStyle/>
          <a:p>
            <a:pPr marL="0" indent="0">
              <a:buNone/>
            </a:pPr>
            <a:r>
              <a:rPr lang="en-US" sz="2400" dirty="0"/>
              <a:t>You may want to go into trigonometry for figure out why to invert the tan and how to get the answer yourself. Here, we are just applying trigonometry in simple, easy ways.</a:t>
            </a:r>
          </a:p>
          <a:p>
            <a:pPr marL="0" indent="0">
              <a:buNone/>
            </a:pPr>
            <a:r>
              <a:rPr lang="en-US" sz="2400" dirty="0">
                <a:solidFill>
                  <a:srgbClr val="FFC000"/>
                </a:solidFill>
              </a:rPr>
              <a:t>(Trigonometry</a:t>
            </a:r>
            <a:r>
              <a:rPr lang="en-US" sz="2400" dirty="0"/>
              <a:t> is a branch of math that studies the relationships between lengths and angles of a triangle.)</a:t>
            </a:r>
          </a:p>
          <a:p>
            <a:pPr marL="0" indent="0">
              <a:buNone/>
            </a:pPr>
            <a:endParaRPr lang="en-US" sz="2400" dirty="0"/>
          </a:p>
        </p:txBody>
      </p:sp>
    </p:spTree>
    <p:extLst>
      <p:ext uri="{BB962C8B-B14F-4D97-AF65-F5344CB8AC3E}">
        <p14:creationId xmlns:p14="http://schemas.microsoft.com/office/powerpoint/2010/main" val="7729578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56796" y="992136"/>
            <a:ext cx="8487608" cy="3841121"/>
          </a:xfrm>
        </p:spPr>
        <p:txBody>
          <a:bodyPr>
            <a:normAutofit/>
          </a:bodyPr>
          <a:lstStyle/>
          <a:p>
            <a:pPr marL="0" indent="0">
              <a:buNone/>
            </a:pPr>
            <a:endParaRPr lang="en-US" sz="2400" dirty="0"/>
          </a:p>
          <a:p>
            <a:pPr marL="0" indent="0">
              <a:buNone/>
            </a:pPr>
            <a:r>
              <a:rPr lang="en-US" sz="2400" dirty="0">
                <a:solidFill>
                  <a:srgbClr val="FFC000"/>
                </a:solidFill>
              </a:rPr>
              <a:t>		</a:t>
            </a:r>
          </a:p>
          <a:p>
            <a:pPr marL="0" indent="0" algn="ctr">
              <a:buNone/>
            </a:pPr>
            <a:r>
              <a:rPr lang="en-US" sz="2400" dirty="0">
                <a:solidFill>
                  <a:schemeClr val="tx1"/>
                </a:solidFill>
              </a:rPr>
              <a:t>C is 6 ÷ 15, or </a:t>
            </a:r>
            <a:r>
              <a:rPr lang="en-US" sz="3200" dirty="0">
                <a:solidFill>
                  <a:srgbClr val="FFC000"/>
                </a:solidFill>
              </a:rPr>
              <a:t>0.4</a:t>
            </a:r>
          </a:p>
          <a:p>
            <a:pPr marL="0" indent="0">
              <a:buNone/>
            </a:pPr>
            <a:r>
              <a:rPr lang="en-US" sz="3200" dirty="0">
                <a:solidFill>
                  <a:srgbClr val="FFC000"/>
                </a:solidFill>
              </a:rPr>
              <a:t>Tan</a:t>
            </a:r>
            <a:r>
              <a:rPr lang="en-US" sz="2400" dirty="0">
                <a:solidFill>
                  <a:srgbClr val="FFC000"/>
                </a:solidFill>
              </a:rPr>
              <a:t>: </a:t>
            </a:r>
            <a:r>
              <a:rPr lang="en-US" sz="2400" dirty="0"/>
              <a:t>the tangent line representing the slope on a rise.</a:t>
            </a:r>
          </a:p>
          <a:p>
            <a:pPr marL="0" indent="0">
              <a:buNone/>
            </a:pPr>
            <a:r>
              <a:rPr lang="en-US" sz="3200" dirty="0" err="1">
                <a:solidFill>
                  <a:srgbClr val="FFC000"/>
                </a:solidFill>
              </a:rPr>
              <a:t>Arctan</a:t>
            </a:r>
            <a:r>
              <a:rPr lang="en-US" sz="2400" dirty="0"/>
              <a:t>: the opposite of tan, or inverted tan, which is used to measure the angle on a right triangle. </a:t>
            </a:r>
          </a:p>
        </p:txBody>
      </p:sp>
      <p:grpSp>
        <p:nvGrpSpPr>
          <p:cNvPr id="21" name="Group 20"/>
          <p:cNvGrpSpPr/>
          <p:nvPr/>
        </p:nvGrpSpPr>
        <p:grpSpPr>
          <a:xfrm>
            <a:off x="1784136" y="476070"/>
            <a:ext cx="6032927" cy="1531779"/>
            <a:chOff x="1575446" y="113804"/>
            <a:chExt cx="6032927" cy="1531779"/>
          </a:xfrm>
        </p:grpSpPr>
        <p:grpSp>
          <p:nvGrpSpPr>
            <p:cNvPr id="9" name="Group 8"/>
            <p:cNvGrpSpPr/>
            <p:nvPr/>
          </p:nvGrpSpPr>
          <p:grpSpPr>
            <a:xfrm>
              <a:off x="2750528" y="113804"/>
              <a:ext cx="4857845" cy="1531779"/>
              <a:chOff x="2786153" y="298470"/>
              <a:chExt cx="4857845" cy="1531779"/>
            </a:xfrm>
          </p:grpSpPr>
          <p:grpSp>
            <p:nvGrpSpPr>
              <p:cNvPr id="13" name="Group 12"/>
              <p:cNvGrpSpPr/>
              <p:nvPr/>
            </p:nvGrpSpPr>
            <p:grpSpPr>
              <a:xfrm>
                <a:off x="3781588" y="298470"/>
                <a:ext cx="3862410" cy="1531779"/>
                <a:chOff x="2810664" y="3135086"/>
                <a:chExt cx="3862410" cy="1531779"/>
              </a:xfrm>
            </p:grpSpPr>
            <p:sp>
              <p:nvSpPr>
                <p:cNvPr id="3" name="Isosceles Triangle 2"/>
                <p:cNvSpPr/>
                <p:nvPr/>
              </p:nvSpPr>
              <p:spPr>
                <a:xfrm>
                  <a:off x="3158836" y="3135086"/>
                  <a:ext cx="3028208" cy="1128156"/>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810664" y="4020534"/>
                  <a:ext cx="348172" cy="461665"/>
                </a:xfrm>
                <a:prstGeom prst="rect">
                  <a:avLst/>
                </a:prstGeom>
                <a:noFill/>
                <a:ln>
                  <a:noFill/>
                </a:ln>
              </p:spPr>
              <p:txBody>
                <a:bodyPr wrap="none" rtlCol="0">
                  <a:spAutoFit/>
                </a:bodyPr>
                <a:lstStyle/>
                <a:p>
                  <a:r>
                    <a:rPr lang="en-US" sz="2400" dirty="0">
                      <a:solidFill>
                        <a:srgbClr val="FFC000"/>
                      </a:solidFill>
                    </a:rPr>
                    <a:t>C</a:t>
                  </a:r>
                </a:p>
              </p:txBody>
            </p:sp>
            <p:sp>
              <p:nvSpPr>
                <p:cNvPr id="5" name="TextBox 4"/>
                <p:cNvSpPr txBox="1"/>
                <p:nvPr/>
              </p:nvSpPr>
              <p:spPr>
                <a:xfrm>
                  <a:off x="6187044" y="3514498"/>
                  <a:ext cx="486030" cy="369332"/>
                </a:xfrm>
                <a:prstGeom prst="rect">
                  <a:avLst/>
                </a:prstGeom>
                <a:noFill/>
              </p:spPr>
              <p:txBody>
                <a:bodyPr wrap="none" rtlCol="0">
                  <a:spAutoFit/>
                </a:bodyPr>
                <a:lstStyle/>
                <a:p>
                  <a:r>
                    <a:rPr lang="en-US" dirty="0"/>
                    <a:t>6m</a:t>
                  </a:r>
                </a:p>
              </p:txBody>
            </p:sp>
            <p:sp>
              <p:nvSpPr>
                <p:cNvPr id="6" name="TextBox 5"/>
                <p:cNvSpPr txBox="1"/>
                <p:nvPr/>
              </p:nvSpPr>
              <p:spPr>
                <a:xfrm>
                  <a:off x="4603180" y="4297533"/>
                  <a:ext cx="603050" cy="369332"/>
                </a:xfrm>
                <a:prstGeom prst="rect">
                  <a:avLst/>
                </a:prstGeom>
                <a:noFill/>
              </p:spPr>
              <p:txBody>
                <a:bodyPr wrap="none" rtlCol="0">
                  <a:spAutoFit/>
                </a:bodyPr>
                <a:lstStyle/>
                <a:p>
                  <a:r>
                    <a:rPr lang="en-US" dirty="0"/>
                    <a:t>15m</a:t>
                  </a:r>
                </a:p>
              </p:txBody>
            </p:sp>
          </p:grpSp>
          <p:grpSp>
            <p:nvGrpSpPr>
              <p:cNvPr id="11" name="Group 10"/>
              <p:cNvGrpSpPr/>
              <p:nvPr/>
            </p:nvGrpSpPr>
            <p:grpSpPr>
              <a:xfrm>
                <a:off x="2786153" y="833528"/>
                <a:ext cx="741773" cy="804939"/>
                <a:chOff x="1963734" y="2671598"/>
                <a:chExt cx="741773" cy="804939"/>
              </a:xfrm>
            </p:grpSpPr>
            <p:sp>
              <p:nvSpPr>
                <p:cNvPr id="7" name="TextBox 6"/>
                <p:cNvSpPr txBox="1"/>
                <p:nvPr/>
              </p:nvSpPr>
              <p:spPr>
                <a:xfrm>
                  <a:off x="2023109" y="2671598"/>
                  <a:ext cx="585417" cy="461665"/>
                </a:xfrm>
                <a:prstGeom prst="rect">
                  <a:avLst/>
                </a:prstGeom>
                <a:noFill/>
              </p:spPr>
              <p:txBody>
                <a:bodyPr wrap="none" rtlCol="0">
                  <a:spAutoFit/>
                </a:bodyPr>
                <a:lstStyle/>
                <a:p>
                  <a:r>
                    <a:rPr lang="en-US" sz="2400" dirty="0">
                      <a:solidFill>
                        <a:srgbClr val="FFC000"/>
                      </a:solidFill>
                    </a:rPr>
                    <a:t>6m</a:t>
                  </a:r>
                </a:p>
              </p:txBody>
            </p:sp>
            <p:sp>
              <p:nvSpPr>
                <p:cNvPr id="8" name="TextBox 7"/>
                <p:cNvSpPr txBox="1"/>
                <p:nvPr/>
              </p:nvSpPr>
              <p:spPr>
                <a:xfrm>
                  <a:off x="1964599" y="3014872"/>
                  <a:ext cx="740908" cy="461665"/>
                </a:xfrm>
                <a:prstGeom prst="rect">
                  <a:avLst/>
                </a:prstGeom>
                <a:noFill/>
              </p:spPr>
              <p:txBody>
                <a:bodyPr wrap="none" rtlCol="0">
                  <a:spAutoFit/>
                </a:bodyPr>
                <a:lstStyle/>
                <a:p>
                  <a:r>
                    <a:rPr lang="en-US" sz="2400" dirty="0">
                      <a:solidFill>
                        <a:srgbClr val="FFC000"/>
                      </a:solidFill>
                    </a:rPr>
                    <a:t>15m</a:t>
                  </a:r>
                </a:p>
              </p:txBody>
            </p:sp>
            <p:cxnSp>
              <p:nvCxnSpPr>
                <p:cNvPr id="10" name="Straight Connector 9"/>
                <p:cNvCxnSpPr/>
                <p:nvPr/>
              </p:nvCxnSpPr>
              <p:spPr>
                <a:xfrm>
                  <a:off x="1963734" y="3095815"/>
                  <a:ext cx="682398" cy="0"/>
                </a:xfrm>
                <a:prstGeom prst="line">
                  <a:avLst/>
                </a:prstGeom>
                <a:ln w="28575">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sp>
          <p:nvSpPr>
            <p:cNvPr id="15" name="Rectangle 14"/>
            <p:cNvSpPr/>
            <p:nvPr/>
          </p:nvSpPr>
          <p:spPr>
            <a:xfrm>
              <a:off x="6946513" y="1091535"/>
              <a:ext cx="154379" cy="131433"/>
            </a:xfrm>
            <a:prstGeom prst="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575446" y="799594"/>
              <a:ext cx="1225785" cy="523220"/>
            </a:xfrm>
            <a:prstGeom prst="rect">
              <a:avLst/>
            </a:prstGeom>
            <a:noFill/>
          </p:spPr>
          <p:txBody>
            <a:bodyPr wrap="none" rtlCol="0">
              <a:spAutoFit/>
            </a:bodyPr>
            <a:lstStyle/>
            <a:p>
              <a:r>
                <a:rPr lang="en-US" sz="2800" dirty="0">
                  <a:solidFill>
                    <a:srgbClr val="FFC000"/>
                  </a:solidFill>
                </a:rPr>
                <a:t>Tan C =</a:t>
              </a:r>
            </a:p>
          </p:txBody>
        </p:sp>
      </p:grpSp>
      <p:cxnSp>
        <p:nvCxnSpPr>
          <p:cNvPr id="14" name="Straight Arrow Connector 13"/>
          <p:cNvCxnSpPr/>
          <p:nvPr/>
        </p:nvCxnSpPr>
        <p:spPr>
          <a:xfrm flipV="1">
            <a:off x="4302825" y="326571"/>
            <a:ext cx="2960124" cy="1108774"/>
          </a:xfrm>
          <a:prstGeom prst="straightConnector1">
            <a:avLst/>
          </a:prstGeom>
          <a:ln w="28575">
            <a:solidFill>
              <a:srgbClr val="FFC000">
                <a:alpha val="60000"/>
              </a:srgbClr>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31714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56796" y="477483"/>
            <a:ext cx="8487608" cy="6089571"/>
          </a:xfrm>
        </p:spPr>
        <p:txBody>
          <a:bodyPr>
            <a:normAutofit/>
          </a:bodyPr>
          <a:lstStyle/>
          <a:p>
            <a:pPr marL="0" indent="0">
              <a:buNone/>
            </a:pPr>
            <a:endParaRPr lang="en-US" dirty="0"/>
          </a:p>
          <a:p>
            <a:pPr marL="0" indent="0">
              <a:buNone/>
            </a:pPr>
            <a:r>
              <a:rPr lang="en-US" dirty="0">
                <a:solidFill>
                  <a:srgbClr val="FFC000"/>
                </a:solidFill>
              </a:rPr>
              <a:t>		</a:t>
            </a:r>
          </a:p>
          <a:p>
            <a:pPr marL="0" indent="0">
              <a:buNone/>
            </a:pPr>
            <a:endParaRPr lang="en-US" dirty="0">
              <a:solidFill>
                <a:schemeClr val="tx1"/>
              </a:solidFill>
            </a:endParaRPr>
          </a:p>
          <a:p>
            <a:pPr marL="0" indent="0" algn="ctr">
              <a:buNone/>
            </a:pPr>
            <a:r>
              <a:rPr lang="en-US" dirty="0">
                <a:solidFill>
                  <a:schemeClr val="tx1"/>
                </a:solidFill>
              </a:rPr>
              <a:t>C is 6 ÷ 15 (rise over run), or </a:t>
            </a:r>
            <a:r>
              <a:rPr lang="en-US" sz="2800" dirty="0">
                <a:solidFill>
                  <a:srgbClr val="FFC000"/>
                </a:solidFill>
              </a:rPr>
              <a:t>0.4</a:t>
            </a:r>
          </a:p>
          <a:p>
            <a:pPr marL="0" indent="0">
              <a:buNone/>
            </a:pPr>
            <a:r>
              <a:rPr lang="en-US" dirty="0"/>
              <a:t>In the slope represented above, the formula for finding the angle is </a:t>
            </a:r>
          </a:p>
          <a:p>
            <a:pPr marL="0" indent="0">
              <a:buNone/>
            </a:pPr>
            <a:endParaRPr lang="en-US" dirty="0"/>
          </a:p>
          <a:p>
            <a:pPr marL="0" indent="0">
              <a:buNone/>
            </a:pPr>
            <a:r>
              <a:rPr lang="en-US" dirty="0"/>
              <a:t>Go to the online calculator, below, and find the angle for the slope above. </a:t>
            </a:r>
            <a:r>
              <a:rPr lang="en-US" dirty="0">
                <a:hlinkClick r:id="rId2"/>
              </a:rPr>
              <a:t>http://www.rapidtables.com/calc/math/Arctan_Calculator.htm</a:t>
            </a:r>
            <a:endParaRPr lang="en-US" dirty="0"/>
          </a:p>
          <a:p>
            <a:pPr marL="0" indent="0">
              <a:buNone/>
            </a:pPr>
            <a:r>
              <a:rPr lang="en-US" dirty="0"/>
              <a:t>Click to check your answer. </a:t>
            </a:r>
          </a:p>
          <a:p>
            <a:pPr marL="0" indent="0">
              <a:buNone/>
            </a:pPr>
            <a:endParaRPr lang="en-US" dirty="0"/>
          </a:p>
          <a:p>
            <a:pPr marL="0" indent="0">
              <a:buNone/>
            </a:pPr>
            <a:endParaRPr lang="en-US" dirty="0"/>
          </a:p>
          <a:p>
            <a:pPr marL="0" indent="0">
              <a:buNone/>
            </a:pPr>
            <a:endParaRPr lang="en-US" dirty="0"/>
          </a:p>
        </p:txBody>
      </p:sp>
      <p:sp>
        <p:nvSpPr>
          <p:cNvPr id="12" name="Rectangle 11"/>
          <p:cNvSpPr/>
          <p:nvPr/>
        </p:nvSpPr>
        <p:spPr>
          <a:xfrm>
            <a:off x="3573359" y="4989312"/>
            <a:ext cx="3499676" cy="523220"/>
          </a:xfrm>
          <a:prstGeom prst="rect">
            <a:avLst/>
          </a:prstGeom>
        </p:spPr>
        <p:txBody>
          <a:bodyPr wrap="none">
            <a:spAutoFit/>
          </a:bodyPr>
          <a:lstStyle/>
          <a:p>
            <a:pPr marL="0" indent="0" algn="ctr">
              <a:buNone/>
            </a:pPr>
            <a:r>
              <a:rPr lang="en-US" sz="2800" dirty="0">
                <a:solidFill>
                  <a:srgbClr val="FFC000"/>
                </a:solidFill>
              </a:rPr>
              <a:t>C = </a:t>
            </a:r>
            <a:r>
              <a:rPr lang="en-US" sz="2800" dirty="0" err="1">
                <a:solidFill>
                  <a:srgbClr val="FFC000"/>
                </a:solidFill>
              </a:rPr>
              <a:t>arctan</a:t>
            </a:r>
            <a:r>
              <a:rPr lang="en-US" sz="2800" dirty="0">
                <a:solidFill>
                  <a:srgbClr val="FFC000"/>
                </a:solidFill>
              </a:rPr>
              <a:t> 0.4 =  _____</a:t>
            </a:r>
            <a:endParaRPr lang="en-US" sz="2800" baseline="30000" dirty="0">
              <a:solidFill>
                <a:srgbClr val="FFC000"/>
              </a:solidFill>
            </a:endParaRPr>
          </a:p>
        </p:txBody>
      </p:sp>
      <p:sp>
        <p:nvSpPr>
          <p:cNvPr id="14" name="TextBox 13"/>
          <p:cNvSpPr txBox="1"/>
          <p:nvPr/>
        </p:nvSpPr>
        <p:spPr>
          <a:xfrm>
            <a:off x="5993508" y="4989312"/>
            <a:ext cx="1128835" cy="523220"/>
          </a:xfrm>
          <a:prstGeom prst="rect">
            <a:avLst/>
          </a:prstGeom>
          <a:noFill/>
        </p:spPr>
        <p:txBody>
          <a:bodyPr wrap="none" rtlCol="0">
            <a:spAutoFit/>
          </a:bodyPr>
          <a:lstStyle/>
          <a:p>
            <a:r>
              <a:rPr lang="en-US" sz="2800" dirty="0">
                <a:solidFill>
                  <a:srgbClr val="41D0DF"/>
                </a:solidFill>
              </a:rPr>
              <a:t>21.80</a:t>
            </a:r>
            <a:r>
              <a:rPr lang="en-US" sz="2800" baseline="30000" dirty="0">
                <a:solidFill>
                  <a:srgbClr val="41D0DF"/>
                </a:solidFill>
              </a:rPr>
              <a:t>0</a:t>
            </a:r>
          </a:p>
        </p:txBody>
      </p:sp>
      <p:grpSp>
        <p:nvGrpSpPr>
          <p:cNvPr id="18" name="Group 17"/>
          <p:cNvGrpSpPr/>
          <p:nvPr/>
        </p:nvGrpSpPr>
        <p:grpSpPr>
          <a:xfrm>
            <a:off x="1575446" y="113804"/>
            <a:ext cx="6032927" cy="1531779"/>
            <a:chOff x="1575446" y="113804"/>
            <a:chExt cx="6032927" cy="1531779"/>
          </a:xfrm>
        </p:grpSpPr>
        <p:grpSp>
          <p:nvGrpSpPr>
            <p:cNvPr id="19" name="Group 18"/>
            <p:cNvGrpSpPr/>
            <p:nvPr/>
          </p:nvGrpSpPr>
          <p:grpSpPr>
            <a:xfrm>
              <a:off x="2750528" y="113804"/>
              <a:ext cx="4857845" cy="1531779"/>
              <a:chOff x="2786153" y="298470"/>
              <a:chExt cx="4857845" cy="1531779"/>
            </a:xfrm>
          </p:grpSpPr>
          <p:grpSp>
            <p:nvGrpSpPr>
              <p:cNvPr id="22" name="Group 21"/>
              <p:cNvGrpSpPr/>
              <p:nvPr/>
            </p:nvGrpSpPr>
            <p:grpSpPr>
              <a:xfrm>
                <a:off x="3781588" y="298470"/>
                <a:ext cx="3862410" cy="1531779"/>
                <a:chOff x="2810664" y="3135086"/>
                <a:chExt cx="3862410" cy="1531779"/>
              </a:xfrm>
            </p:grpSpPr>
            <p:sp>
              <p:nvSpPr>
                <p:cNvPr id="27" name="Isosceles Triangle 26"/>
                <p:cNvSpPr/>
                <p:nvPr/>
              </p:nvSpPr>
              <p:spPr>
                <a:xfrm>
                  <a:off x="3158836" y="3135086"/>
                  <a:ext cx="3028208" cy="1128156"/>
                </a:xfrm>
                <a:prstGeom prst="triangle">
                  <a:avLst>
                    <a:gd name="adj" fmla="val 10000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2810664" y="4020534"/>
                  <a:ext cx="348172" cy="461665"/>
                </a:xfrm>
                <a:prstGeom prst="rect">
                  <a:avLst/>
                </a:prstGeom>
                <a:noFill/>
                <a:ln>
                  <a:noFill/>
                </a:ln>
              </p:spPr>
              <p:txBody>
                <a:bodyPr wrap="none" rtlCol="0">
                  <a:spAutoFit/>
                </a:bodyPr>
                <a:lstStyle/>
                <a:p>
                  <a:r>
                    <a:rPr lang="en-US" sz="2400" dirty="0">
                      <a:solidFill>
                        <a:srgbClr val="FFC000"/>
                      </a:solidFill>
                    </a:rPr>
                    <a:t>C</a:t>
                  </a:r>
                </a:p>
              </p:txBody>
            </p:sp>
            <p:sp>
              <p:nvSpPr>
                <p:cNvPr id="29" name="TextBox 28"/>
                <p:cNvSpPr txBox="1"/>
                <p:nvPr/>
              </p:nvSpPr>
              <p:spPr>
                <a:xfrm>
                  <a:off x="6187044" y="3514498"/>
                  <a:ext cx="486030" cy="369332"/>
                </a:xfrm>
                <a:prstGeom prst="rect">
                  <a:avLst/>
                </a:prstGeom>
                <a:noFill/>
              </p:spPr>
              <p:txBody>
                <a:bodyPr wrap="none" rtlCol="0">
                  <a:spAutoFit/>
                </a:bodyPr>
                <a:lstStyle/>
                <a:p>
                  <a:r>
                    <a:rPr lang="en-US" dirty="0"/>
                    <a:t>6m</a:t>
                  </a:r>
                </a:p>
              </p:txBody>
            </p:sp>
            <p:sp>
              <p:nvSpPr>
                <p:cNvPr id="30" name="TextBox 29"/>
                <p:cNvSpPr txBox="1"/>
                <p:nvPr/>
              </p:nvSpPr>
              <p:spPr>
                <a:xfrm>
                  <a:off x="4603180" y="4297533"/>
                  <a:ext cx="603050" cy="369332"/>
                </a:xfrm>
                <a:prstGeom prst="rect">
                  <a:avLst/>
                </a:prstGeom>
                <a:noFill/>
              </p:spPr>
              <p:txBody>
                <a:bodyPr wrap="none" rtlCol="0">
                  <a:spAutoFit/>
                </a:bodyPr>
                <a:lstStyle/>
                <a:p>
                  <a:r>
                    <a:rPr lang="en-US" dirty="0"/>
                    <a:t>15m</a:t>
                  </a:r>
                </a:p>
              </p:txBody>
            </p:sp>
          </p:grpSp>
          <p:grpSp>
            <p:nvGrpSpPr>
              <p:cNvPr id="23" name="Group 22"/>
              <p:cNvGrpSpPr/>
              <p:nvPr/>
            </p:nvGrpSpPr>
            <p:grpSpPr>
              <a:xfrm>
                <a:off x="2786153" y="833528"/>
                <a:ext cx="741773" cy="804939"/>
                <a:chOff x="1963734" y="2671598"/>
                <a:chExt cx="741773" cy="804939"/>
              </a:xfrm>
            </p:grpSpPr>
            <p:sp>
              <p:nvSpPr>
                <p:cNvPr id="24" name="TextBox 23"/>
                <p:cNvSpPr txBox="1"/>
                <p:nvPr/>
              </p:nvSpPr>
              <p:spPr>
                <a:xfrm>
                  <a:off x="2023109" y="2671598"/>
                  <a:ext cx="585417" cy="461665"/>
                </a:xfrm>
                <a:prstGeom prst="rect">
                  <a:avLst/>
                </a:prstGeom>
                <a:noFill/>
              </p:spPr>
              <p:txBody>
                <a:bodyPr wrap="none" rtlCol="0">
                  <a:spAutoFit/>
                </a:bodyPr>
                <a:lstStyle/>
                <a:p>
                  <a:r>
                    <a:rPr lang="en-US" sz="2400" dirty="0">
                      <a:solidFill>
                        <a:srgbClr val="FFC000"/>
                      </a:solidFill>
                    </a:rPr>
                    <a:t>6m</a:t>
                  </a:r>
                </a:p>
              </p:txBody>
            </p:sp>
            <p:sp>
              <p:nvSpPr>
                <p:cNvPr id="25" name="TextBox 24"/>
                <p:cNvSpPr txBox="1"/>
                <p:nvPr/>
              </p:nvSpPr>
              <p:spPr>
                <a:xfrm>
                  <a:off x="1964599" y="3014872"/>
                  <a:ext cx="740908" cy="461665"/>
                </a:xfrm>
                <a:prstGeom prst="rect">
                  <a:avLst/>
                </a:prstGeom>
                <a:noFill/>
              </p:spPr>
              <p:txBody>
                <a:bodyPr wrap="none" rtlCol="0">
                  <a:spAutoFit/>
                </a:bodyPr>
                <a:lstStyle/>
                <a:p>
                  <a:r>
                    <a:rPr lang="en-US" sz="2400" dirty="0">
                      <a:solidFill>
                        <a:srgbClr val="FFC000"/>
                      </a:solidFill>
                    </a:rPr>
                    <a:t>15m</a:t>
                  </a:r>
                </a:p>
              </p:txBody>
            </p:sp>
            <p:cxnSp>
              <p:nvCxnSpPr>
                <p:cNvPr id="26" name="Straight Connector 25"/>
                <p:cNvCxnSpPr/>
                <p:nvPr/>
              </p:nvCxnSpPr>
              <p:spPr>
                <a:xfrm>
                  <a:off x="1963734" y="3095815"/>
                  <a:ext cx="682398" cy="0"/>
                </a:xfrm>
                <a:prstGeom prst="line">
                  <a:avLst/>
                </a:prstGeom>
                <a:ln w="28575">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sp>
          <p:nvSpPr>
            <p:cNvPr id="20" name="Rectangle 19"/>
            <p:cNvSpPr/>
            <p:nvPr/>
          </p:nvSpPr>
          <p:spPr>
            <a:xfrm>
              <a:off x="6946513" y="1091535"/>
              <a:ext cx="154379" cy="131433"/>
            </a:xfrm>
            <a:prstGeom prst="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1575446" y="799594"/>
              <a:ext cx="1225785" cy="523220"/>
            </a:xfrm>
            <a:prstGeom prst="rect">
              <a:avLst/>
            </a:prstGeom>
            <a:noFill/>
          </p:spPr>
          <p:txBody>
            <a:bodyPr wrap="none" rtlCol="0">
              <a:spAutoFit/>
            </a:bodyPr>
            <a:lstStyle/>
            <a:p>
              <a:r>
                <a:rPr lang="en-US" sz="2800" dirty="0">
                  <a:solidFill>
                    <a:srgbClr val="FFC000"/>
                  </a:solidFill>
                </a:rPr>
                <a:t>Tan C =</a:t>
              </a:r>
            </a:p>
          </p:txBody>
        </p:sp>
      </p:grpSp>
      <p:sp>
        <p:nvSpPr>
          <p:cNvPr id="31" name="Rectangle 30"/>
          <p:cNvSpPr/>
          <p:nvPr/>
        </p:nvSpPr>
        <p:spPr>
          <a:xfrm>
            <a:off x="3671558" y="2748061"/>
            <a:ext cx="3441968" cy="954107"/>
          </a:xfrm>
          <a:prstGeom prst="rect">
            <a:avLst/>
          </a:prstGeom>
        </p:spPr>
        <p:txBody>
          <a:bodyPr wrap="none">
            <a:spAutoFit/>
          </a:bodyPr>
          <a:lstStyle/>
          <a:p>
            <a:pPr algn="ctr"/>
            <a:r>
              <a:rPr lang="en-US" sz="2800" dirty="0">
                <a:solidFill>
                  <a:srgbClr val="FFC000"/>
                </a:solidFill>
              </a:rPr>
              <a:t>C = </a:t>
            </a:r>
            <a:r>
              <a:rPr lang="en-US" sz="2800" dirty="0" err="1">
                <a:solidFill>
                  <a:srgbClr val="FFC000"/>
                </a:solidFill>
              </a:rPr>
              <a:t>arctan</a:t>
            </a:r>
            <a:r>
              <a:rPr lang="en-US" sz="2800" dirty="0">
                <a:solidFill>
                  <a:srgbClr val="FFC000"/>
                </a:solidFill>
              </a:rPr>
              <a:t> 0.4 =  ____</a:t>
            </a:r>
            <a:r>
              <a:rPr lang="en-US" sz="2800" baseline="30000" dirty="0">
                <a:solidFill>
                  <a:srgbClr val="FFC000"/>
                </a:solidFill>
              </a:rPr>
              <a:t>0</a:t>
            </a:r>
          </a:p>
          <a:p>
            <a:pPr marL="0" indent="0" algn="ctr">
              <a:buNone/>
            </a:pPr>
            <a:r>
              <a:rPr lang="en-US" sz="2800" dirty="0">
                <a:solidFill>
                  <a:srgbClr val="FFC000"/>
                </a:solidFill>
              </a:rPr>
              <a:t> </a:t>
            </a:r>
            <a:endParaRPr lang="en-US" sz="2800" baseline="30000" dirty="0">
              <a:solidFill>
                <a:srgbClr val="FFC000"/>
              </a:solidFill>
            </a:endParaRPr>
          </a:p>
        </p:txBody>
      </p:sp>
    </p:spTree>
    <p:extLst>
      <p:ext uri="{BB962C8B-B14F-4D97-AF65-F5344CB8AC3E}">
        <p14:creationId xmlns:p14="http://schemas.microsoft.com/office/powerpoint/2010/main" val="1754334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000"/>
                                        <p:tgtEl>
                                          <p:spTgt spid="14"/>
                                        </p:tgtEl>
                                      </p:cBhvr>
                                    </p:animEffect>
                                    <p:anim calcmode="lin" valueType="num">
                                      <p:cBhvr>
                                        <p:cTn id="8" dur="2000" fill="hold"/>
                                        <p:tgtEl>
                                          <p:spTgt spid="14"/>
                                        </p:tgtEl>
                                        <p:attrNameLst>
                                          <p:attrName>ppt_w</p:attrName>
                                        </p:attrNameLst>
                                      </p:cBhvr>
                                      <p:tavLst>
                                        <p:tav tm="0" fmla="#ppt_w*sin(2.5*pi*$)">
                                          <p:val>
                                            <p:fltVal val="0"/>
                                          </p:val>
                                        </p:tav>
                                        <p:tav tm="100000">
                                          <p:val>
                                            <p:fltVal val="1"/>
                                          </p:val>
                                        </p:tav>
                                      </p:tavLst>
                                    </p:anim>
                                    <p:anim calcmode="lin" valueType="num">
                                      <p:cBhvr>
                                        <p:cTn id="9" dur="2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Ask your instructor for a calculator that applies the </a:t>
            </a:r>
            <a:r>
              <a:rPr lang="en-US" dirty="0" err="1"/>
              <a:t>arctan</a:t>
            </a:r>
            <a:r>
              <a:rPr lang="en-US" dirty="0"/>
              <a:t> function, or use the online resource you were given. Find the degree of pitch for the following ratios:</a:t>
            </a:r>
          </a:p>
          <a:p>
            <a:pPr marL="0" indent="0">
              <a:buNone/>
            </a:pPr>
            <a:endParaRPr lang="en-US" dirty="0"/>
          </a:p>
          <a:p>
            <a:pPr marL="457200" indent="-457200">
              <a:buFont typeface="+mj-lt"/>
              <a:buAutoNum type="arabicPeriod"/>
            </a:pPr>
            <a:r>
              <a:rPr lang="en-US" dirty="0"/>
              <a:t>6 RISE, 8 RUN</a:t>
            </a:r>
          </a:p>
          <a:p>
            <a:pPr marL="457200" indent="-457200">
              <a:buFont typeface="+mj-lt"/>
              <a:buAutoNum type="arabicPeriod"/>
            </a:pPr>
            <a:r>
              <a:rPr lang="en-US" dirty="0"/>
              <a:t>8 RISE, 13 RUN</a:t>
            </a:r>
          </a:p>
          <a:p>
            <a:pPr marL="457200" indent="-457200">
              <a:buFont typeface="+mj-lt"/>
              <a:buAutoNum type="arabicPeriod"/>
            </a:pPr>
            <a:r>
              <a:rPr lang="en-US" dirty="0"/>
              <a:t>4 RISE, 16 RUN</a:t>
            </a:r>
          </a:p>
          <a:p>
            <a:pPr marL="457200" indent="-457200">
              <a:buFont typeface="+mj-lt"/>
              <a:buAutoNum type="arabicPeriod"/>
            </a:pPr>
            <a:r>
              <a:rPr lang="en-US" dirty="0"/>
              <a:t>20 RISE, 15 RUN</a:t>
            </a:r>
          </a:p>
          <a:p>
            <a:pPr marL="457200" indent="-457200">
              <a:buFont typeface="+mj-lt"/>
              <a:buAutoNum type="arabicPeriod"/>
            </a:pPr>
            <a:r>
              <a:rPr lang="en-US" dirty="0"/>
              <a:t>7 RISE, 7 RUN</a:t>
            </a:r>
          </a:p>
          <a:p>
            <a:pPr marL="457200" indent="-457200">
              <a:buFont typeface="+mj-lt"/>
              <a:buAutoNum type="arabicPeriod"/>
            </a:pPr>
            <a:endParaRPr lang="en-US" dirty="0"/>
          </a:p>
          <a:p>
            <a:pPr marL="0" indent="0">
              <a:buNone/>
            </a:pPr>
            <a:r>
              <a:rPr lang="en-US" dirty="0"/>
              <a:t>When you are done, turn in your work to your instructor.</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8817137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023" y="1956621"/>
            <a:ext cx="8501738" cy="4224259"/>
          </a:xfrm>
        </p:spPr>
        <p:txBody>
          <a:bodyPr>
            <a:normAutofit lnSpcReduction="10000"/>
          </a:bodyPr>
          <a:lstStyle/>
          <a:p>
            <a:pPr marL="0" indent="0">
              <a:buNone/>
            </a:pPr>
            <a:r>
              <a:rPr lang="en-US" dirty="0"/>
              <a:t>You are never likely to have to get out on the road and measure the degree of slope on the road. However, you must know how to interpret the signs you see that give you information on slopes. That way, you will be able to adapt your speed and gears correctly in order to keep your vehicle and others safe. </a:t>
            </a:r>
          </a:p>
          <a:p>
            <a:pPr marL="0" indent="0">
              <a:buNone/>
            </a:pPr>
            <a:r>
              <a:rPr lang="en-US" dirty="0"/>
              <a:t>If you see a sign that warns you of a downhill with an 18</a:t>
            </a:r>
            <a:r>
              <a:rPr lang="en-US" baseline="30000" dirty="0"/>
              <a:t>0 </a:t>
            </a:r>
            <a:r>
              <a:rPr lang="en-US" dirty="0"/>
              <a:t>gradient, what does that mean? </a:t>
            </a:r>
          </a:p>
          <a:p>
            <a:pPr marL="0" indent="0">
              <a:buNone/>
            </a:pPr>
            <a:r>
              <a:rPr lang="en-US" dirty="0"/>
              <a:t>If you work with heavy equipment, knowing how grade calculations relate to working safely with equipment can keep you alive.</a:t>
            </a:r>
          </a:p>
          <a:p>
            <a:pPr marL="0" indent="0">
              <a:buNone/>
            </a:pPr>
            <a:r>
              <a:rPr lang="en-US" dirty="0"/>
              <a:t>Roofers must also measure the pitch on slopes all of the time. The idea is the same . Go to </a:t>
            </a:r>
            <a:r>
              <a:rPr lang="en-US" dirty="0">
                <a:hlinkClick r:id="rId2"/>
              </a:rPr>
              <a:t>http://www.blocklayer.com/riserun.aspx</a:t>
            </a:r>
            <a:r>
              <a:rPr lang="en-US" dirty="0"/>
              <a:t> to use a tool to calculate the degree of pitch on a slope.</a:t>
            </a:r>
          </a:p>
        </p:txBody>
      </p:sp>
      <p:sp>
        <p:nvSpPr>
          <p:cNvPr id="6" name="AutoShape 12" descr="data:image/jpeg;base64,/9j/4AAQSkZJRgABAQAAAQABAAD/2wCEAAkGBhISERMUEhEUEhUWFBcWGBgUGRIUEhQYFRYXFhMbFBQXHyYeGhkjGxUSHzEgJCcpLCw4GB4xNTAqNSgrLCkBCQoKDgwOGg8PGjIkHyQwKTIyLyw1NSwsLDEpLCwsNDYpLyk1KSwsLywpLCwwKSwsKiwsLCwsKi8sLCksNS4sLP/AABEIANMA7gMBIgACEQEDEQH/xAAcAAEAAgIDAQAAAAAAAAAAAAAABgcCBQEDCAT/xABDEAABAwIBCQUFBgUDAwUAAAABAAIDBBEhBQYHEjFRYXGREyIyQYEUF0JU0SNSVYKhwUNicpKxM6LwJMLhFWN0o7L/xAAbAQEAAgMBAQAAAAAAAAAAAAAABAYCAwcBBf/EADMRAAECAwQHCAMAAwEAAAAAAAABAgMEEQUTMaESITJBUXHRFRZSU4GRweEUYbEGIvAj/9oADAMBAAIRAxEAPwC8UREAREQBERAEREAREQBERAcErBzjt8I3n/mC66mpaxrpHuDWMBcSdgDcSTyVJZ357zVryAXRwA92MG2sN8ltpO7YFg96NPpWfZ0SdcqN1ImKlqVeetBGSH1bCR5NLnf/AIwXdk3OqjnIbDVMLjsaTZx5NfifRUAi03yljX/HIOjqetfT+fZ6XDyNvXy9dyzVUaPs/wB7Xtpql+ux3dje43cwnBrXE7WnZc7OWy1GYYdFva5HJVCrzslElImg/wBF4maIiyIQREQBERAEREAREQBERAEREAREQBERAEREAREQBYvPkNpWS1mW8sspaeSd+xre6PNxODWjiTZMDJjFe5GtxUhGljOTVa2jjO0B0tvJvwN9TieQ3qr1311a+aR8shu97i5x4ndwGz0XQoTnaS1OlyMokrBSGmO/9qEXLWk7BfliVwsSaFeOYWcntlKNY/bRWa/ebeF35h+t1Ry3mZucZoqpsh/03dyQb2E7ebTj13rOG7RU+Vasl+VAVE2k1p09f7Qv1rrhcrqjeDYggtcLgjZjsI5hdqmHOgiIgCIiAIiIAiIgCIiAIiIAiIgCIiAIiIAiLhzrIDF+OHXkqg0pZzdvOKdh+zhPetsdJsP9ow5kqfZ7Zx+xUrngjtZO7GP5iMTyaMem9UUXE4k3JxJO0k7brRFduLTYElpOWYemGpOe9ThEX25FyS+pnjhZte61/uja5x4AXKjlvc5GNVzsEJxonzY13Oq5B3W3ZEDsLrWe70B1RzO5R3PvNr2OqcGj7KS749wF+838p/QhXdk3J7IImRRizWNDR6b+J2rUZ7ZtitpXMH+o3vxn+YDZycMFJWH/AK0KVAthfzViO2HauSbvvmpQqLlzSCQQQQbEHaCMCCuFGLuW1orzk7aE0sh78Quy+10d8P7TYciFPmO6javOeR8qvpp45o/Ex17eThsc08CLhegcnZRZNFHNGbse0H0O/iDcH1UqE6qUKJbklcRr1uy7JfvH3PtREW0+AEREAREQBERAEREAREQBERAEREAREQBdbjjjsGJ3f8Cye637KD6T85PZ6cU8bvtJgdYja2P4jzccOq8ctEqSJWXdMRWwm7yAZ85ye2VTnNP2TLsj3EA4u/MceVlHkRQlWq1OmwYTYLEhswQK3dFWbPZQmpkFnzDu32tj8v7jjyAUAzLzcNZVNYR9m3vyH+UHZzccOqvtjAAABYAWAGwAbLLdCbvK3b87otSXZiuteXD1OURFIKcU/pUzZ7GcVDB9nMe9bY2Tz/uGPMFQVei8u5IZVQSQv2Pba/m0jFrhxBsV58r6F8Mr4pBZ7HFpHEeY4HA+qixW0WpfLEnb+Ddu2m5pu6ex86sPRRnNqPNJIe6+7o7+Tvib6jHmDvVeLOGZzHNc0lrmkOaRtBBuCPVYNdorU+nOSzZmC6E7fkp6UYfLd/hZrSZr5fFZTMmFg8d17R8Lx4xyO0cwt0CpiLU5nEhuhvVjk1ocoiL0wCIiAIiIAiIgCIiAIiIAiIgCIsJD5b/8eaA6KytZEx8shsxjSSeA2+vkvP8Al7LL6qokmftccB91owY0ch+6nOlnOW5bRxnAWdLbftjZ/wBx/Kq2UaK6q0LvYUldQ79ya3YcvvoERTXRhmz7RUds8XjhIIvsdJtaPTxdFqRKrQ+3MzDZeE6K7BCwMwc2vY6UBw+1ks+TeDbut/KMOd1JURTUSiUOZRozo0RYj8VCIi9NQVb6Ws2tZrauMYtsyW3m34HehNuRG5WQuuop2yMcx4DmuBaQdhBFiFi5uklCXJzTpWM2K3dj+0PNKLa5zZBdR1L4XXIBuw/eYfCefkeIK1ShKlDpkN7YjUe3BSWaOM5vZakMebRTWa7c13wO/Wx58FdbcDbfiP3XmhXXo7zk9rpQx7rzQ2a6+1w/hu9QLHiCt8J24qtvyWEyzkvwvx7EvRcNdcLlSCpBERAEREAREQBERAEREAREQAlajOLLjaSmkndiQLMb95x8DeuJ9VtH4m3qVTWkzOb2mp7JhvFCSMNjpNjz6eEeu9YPdoofSsyTWbjo1dlNa8vsiVTUuke57zrOe4ucd5JuV1IihnR0RESiHbSUj5XsjjGs97g1o3k4Begs3MiNpKeOFuOqO8fvOOL3ep/ZQTRNmxtrJBvZFfo9/wD2j1VnKTCbRKlKt6dvYlw3BuPP6/tQiItxWwiIgOCVyqZzpyxM/OOngMzzDHUUxbHezAS1riS0bTe+JVzBAQ7SXmx7TTdowXlhu4W2uZ8bf3HLiqWXppUbpCzZ9kqiWC0Ut3s3NPxt9CbjgQo8Vu8t1gTtUWWev7T5T59yLrb5qZwOo6lkovq+GQD4mHxeowI5LUItCLQtESG2IxWOwU9KRTNcGvaQWvAII2G4u08iP2Xcq50UZy68bqSQ95gLo7+bPibzaT0PBWIw79oU1rtJKnM5yWdKxnQnbs0MkRFkRQiIgCIiAIiIAiIgC4c6wXK6pHgXJIDWi5J2C2JJPAICNZ+5yex0p1T9tLdrN4w7zvyj9SFR63meOcRrKp8n8MdyMbmA7ebjj03LRqG92kp0WypL8WAiLtLrXp6f2oWxzfyK6rqI4WYax7x+6wYvd0/Uha5XJovzZ7Cn7d7bSTAEX2tj2sHr4j6bkY3SU2WlOJKQFfvXUnP6JhR0jIo2RsGq1jQ1o3ACwXcsXvDQSSAALknAADaSdyqjOnToxjjHQxNltcdrJcRkj7jBi4cSQphzdVVVqpbKiekjPU5NpQ9jQ6WR2pGHX1AbEuc620ADZ54Kssnadq1rwZooJWXxDQ6N1v5XXI6hSDSbUMynkiKsprubDJrvafEwEakgcN7SWnligIplDK+XxTsr31ErYXkEFhYGtBPdLogMGk4Y8FaOjLPv/wBRp3CSwqIrCQNwa4HwvaPK9jceRB4KO6JsvQ1eT5aCoc28bHts4ga0DwcRf7pJHDulRTQqXsyq5jDrM7KVr3DYWtcNR3q7V6oD7crOvnWzhUQj/wClp/dXkFRtT3s6x/8AJb/tpx9FutLGfNSypjoaR5ic4M13g2eTKbMa13wjzJ24hAWytJnhm6KylfHhrjvRnc8bPQ4g81R2WqTKuRp4pH1DyX94PEkkkLyPEx7X7T6edxwvTNPONldSRVDMNYWc37j24Pb6H9LLxUrqM4UR0J6PYutDz/JGWkhwIIJBB2gjAg+qxU/0r5s9nKKpg7kptJb4ZLYH8wHUcVAFCcmitDpkpMtmYTYrd+Sn05Nyg+CVksZs9jg4bjvB4EXHqvQOScqsqIY54/C9t7eY+8DxBuF51U+0VZzdlKaWQ9yU3ZfY2TzH5h+o4rZCdRaHyrckr+Det2m5p9Y+5biLBmGHTks1KKIEREAREQBERAEREBi93XyUB0qZydjCKWM9+UXeRtbHfZzccOQKmeUsosgikmkNmMaTztu4k2A9F5+yvlR9TNJNJ4nuvwaNjWjgBYLVFdRKH37Dkr+Leu2W5r9Y+x8aIuWtJIAFyTYAbSTsAUUvZvszchionLpAewgaZZSATdrcQ2w2k2OG4FTrNrS9BWVzaaOJ0cbmO7N7yA5724gag8ILQ62N8F8GXgzJGRXxkj2ipaWG20vkFnflYy/TiqToqt0UjJIzqvjc17TuLTcf4UuG3RQ55as7+VHXR2U1J19f5Qv3TZlN8WTdVhI7aVsTiPuEOc4euqB6lQTQzmhTVks8lQ0SiHUDY3eAl+sdZzfO2rYDZtVpOpKbLWT4XSB3ZyaklmOs5r24ObrcDrNK2uQ82aWjaW00DIgdpaO862zWccT6lbD5JWembMqlhpWVMETIXtkaxwjAa17X3Au0YXBtjzXz6BptcVsDwHRuaxxacQS7WY7DcQB0X06e8vjVgpGnEntn8ALtjHqS4+gWw0E5EMdJLUOGM8lm/wBEVwD6uL+iA+DKugFjpSaeq7OMnwSM1ywHya4EXFt6nGZmYVPk1jhFd8jwNeV9td1tgAGDW8B63UlQoeFFxY517/8AqXbP5YCuzTtkJ7KmGrbfVkYIyR8Mkdyzq04f0rryT3s63+X/AFE3+2F30V0ZXyRDVQvhnYHxvFiD+hBGIIOIIQ9KrznzupMoZCLpJY21LNT7Mkdp2zSAdVu0tc0vx3Hgvu0Atf7LUk/6ZnGpuJDB2lv9q659CmT4HOlnrJGwA3s90UdhudLa59ACujKmmGjo4hT5Lpw9rBZrnBzIG8QPG8+d8L70BaOWMlsqYJIZB3XtI4g+RHEGx9F57ypk19PNJDILOY4g7juI4EWPquuk0n1wrIqmaZ0gY7GMd2IsOD2tYML22E43AxVlaSsjMqaeOvpyHAMaXEfFE7FrubSehO5aorapUsFhztzFuXL/AKuyX7w9ir1kx5BBBIIIII2gjEEcViiil4L6zPzhFbSskw7RvdkH84GPo4YjnwW/a66ozMDOX2SqGsbRS2ZJuH3HehPQlXgDY8D/AJ81Lhu0kOd2rJfix1RNldadPT+UOxERbD5QREQBERAFhIfLf/jzWRK0mdWcAo6Z8xtrnuxtPm8+EchtPIrxVprNkOG6K9GNxUgelfOXXkbSRnux2dJbYX/C38ox5kblXqzmlc5xc4lznEuJO0km5J9VgobnaS1OmScs2WgthN3ZqFO9FebPbTGoeO5CbNvsdJbb+UY8yNyhmT6B80rIoxd73Bo9fM8ALn0XoPIeSGUsEcLNjG2v5uO1zjxJuVnCbVany7bnbiDdt2nZJv8AfD3Kn0rZq1lVlWnZHrPZLHaO/gg1SO2Ltwxa6/ncDcsdK2j6OmoqaWnbhTtEMhti5rjcPdx1y6/9fBXTZfJlXJrKiGSGQXZIwsdycLXHEbfRSihlSaCM57OlonnB15Yr7xhK0fo7+5XMSvKoM2TK/wD92mm5a4af8Paf9y9F5XyuJcmTVEDrh1JJIw84yRs8x+yHp59zjrX5SynIWG5mnEUV9gbfs4/Sw1uquLKGkTJ2SoGU0T+3dEwMDIbG2qLd9/haSbnzPBef6WJzi1rGuc42ADAS4ngBirCzZ0J1c9nVJFJH902dMR/SMG+pvwQEz0eaVX19XJDOyOLWbrQhtye742ucfE6xB2DYVZSg9NknJGRGB7ixklvHIe0qX/0NGI5NAChec2naV92UMXZDZ2soDpObY/C31vyQEmizQp6CvmynWVjI9aSR0bMGtAkGriT3nusTg0dVps59O4Gsyhiv5drMLN5ti2n8xHJVLlHKctQ8yTyvlefieS4+m4cAvmQGwyznBU1b9epmfKfLWPdb/Swd1voFr0RD0K39CmdIeyTJ05DgQ50Wt5tP+rH+pcObtyqBd9BXPhljlidqvjcHtO4tNxfh5HmgJznZm+aOpfFjq+KM/eYdnqNh5LTq2cuRMyxkuOqgb9qxpcGjxAjCaM9MOQ3qplDe3RU6JZc7+XARV2k1L19eoVzaNc5PaabsXu+1hAFztcz4Hemw8hvVMrZ5uZcdSVMczbkNNnD7zD4h+44gIx2iplacmk3AVqbSa05/Z6FY64WS+amqmvayRh1mPaCCNhBF2lfSphzhUVFooREQ8CIuHusEBi7E23Yn9lSekXOb2qpLWG8UN2ttsc743fpYcuKn+kXOX2Wl1GO+2mu0W2tb8bvQGw58FSqjxXbi22BJYzL+SfK/HuERbXNfILqypZCMAe88/dYPEeewDiVoRKlqiRGw2q9y6kJ7omzZ1WmrkGLgWxX8m7Hu9TgOAO9WQuungaxjWMAa1oDQBsAAsAuxTWt0UocznJp01GWK7fh+kCIiyIhUGmnMmWWaGpponSOk+xkawFziRjE6w8razSeDVJ9GeblVBQPp61rQ1xdqMDtZ7WSDvteRgMSSLE7Svszn0m0NFdrpe1lH8OGz3A/zHwt9Tfgqkzm0xV1VdsR9kjPlGbykfzS7f7QEPSzn12R8iM1W9myS3hYO1qn/ANR29SAq+zm03VU92UrRSs+9g+c+vhb6Aniq4c4kkkkk4knEk8Sdq4QHZUVD5HF73Oe47XOJc48ycV1oiHoREQBERAEREBYmhrPD2aq9mkdaKoIAvsZLsaeTh3eeqtjpIza9lqS9jbRTXc22xr/jb+458FVYNsQbEYgjAgjYQd6v7IFe3LmSSx5HtEdmuO6Vo7j/AOlw283BYPbpIfSsyc/Ejo5dldS/9+iqEWc0LmOc14LXNJa4HaCDYgrBQzoqLUs/RNnLcOo5DsBdFfdtez02jmdyshh8jtH/AALzfRVr4ZGSRnVexwc08Rv4eXqr/wAh5ZZVU8c7PiHeHm0jB7TxBupMJ1UoUm3ZK6iX7U1Ox5/fU2iICi3FcC6Jp2tDnuIa1gJJOwWFyTwAXa927aVXWlfOTUY2jjOLwHS28mfC3m4i54DisXO0UqS5OWdNRmwm78f0hAs6cvurKl8xuG+FgPwsHh9TiTzWpRFCVanS4cNsNqMampArq0a5s+zU3aPFpZrON9rWfA39bnieCr/R3m17XVBzxeKGz37nH4G+pFzwHFXbLM1jS5zg1oFyXEBoHEnALfCbvKvb87hLM5r8J8+xmuHOtiVXec+mukguymBqpB5t7sIPGT4vyg81UucukCurriaYtjP8KO7IvUA3d+YlSColz5z6XaGkuxjjUyj4YrFgP88vhHpc8FUmc2lKvrbtMnYRH+HCS24/nf4nfoOCiCIehERD0IiIAiIgCIiAIiIAiIgClGjrO00FYx7iexktHKP5ScHW3tOPK6i6IC69K2bYa5tZELsks2S2zWt3H8nDD0G9V4rI0U5fZX0MlBUHWdGzVF9roTgwjiw2H9qgmWclPpp5IZPEx1r+Thta4cCLFRYraLUu9hzt9CuXbTf59Yex8Sm+i3OXsKjsHm0cxwvsbJsb/cMOdlCFyDbEYHhtG6y1tWi1PszMu2YhOhO3npZmBt0WajeZOcfttK1xP2sfdk/qGx3Jwx67lI2uuLqai1SpzKNCdBiLDfih1SSBus47Gj9rn9l51yplF1RNJM/bI4u5A+EcgLD0XoWuiL45mja5jgPVlgvOFrYHyw6YFaI24tH+Ntb/AOjt+r5C5A/5s/VcItBbS6s1ZqOjpGxNq6cSEaz3a8ZBkcMTa+IGAHJRzOHNaCuN6nL2uPJgNO2IcowbepuVW9kstyRaaqFciWAyK9XuiLVeRL/dPkz8YHWn+qe6fJv4wOtP9VELJZL5eBr7uQvGuRL/AHT5N/GB1p/qnunyb+MDrT/VRCyWS+XgO7kLxrkS/wB0+Tfxgdaf6p7p8m/jA60/1UQslkvl4Du5C8a5Ev8AdPk38YHWn+qe6fJv4wOtP9VELJZL5eA7uQvGuRL/AHT5N/GB1p/qnunyb+MDrT/VRCyWS+XgO7kLxrkS/wB0+Tfxgdaf6p7p8m/jA60/1UQslkvl4Du5C8a5Ev8AdPk38YHWn+qe6fJv4wOtP9VELJZL5eA7uQvGuRL/AHT5N/GB1p/qnunyb+MDrT/VRCyWS+XgO7kLxrkS/wB0+Tfxgdaf6p7p8m/jA60/1UQslkvl4Du5C8a5FhZuZi0NFUx1EWWG6zDiCYNV7Tg5rrHYR+xX1aT46WojbPDUQulj7rmtewuewnyAOJaTfkSqzsubLx0SqUoSJWxWy0VIrIi1TMIiLUffJZoxyqYa9jL92YGNw8r2LmHncW/MrrZtPXqqFzGgL8oUoHlJrejGlx/wr6btPIfupMHAo/8AkLWpMNVMVTX7qHYEH0P7Kl9I2ajqaodK1v2Mri4EbGPOLmndc3I/8K6iF0VVM17HMkaHscLEEXBHELN7dJD5tnzzpOLpprRcUPNqK1sr6IYnkuppjFf4XjtGDk6+sB1Wp9zdT8xD0kUdYbi6Q7Zk3pXTpzRSv0Vge5up+Yh6SJ7m6n5iHpIvLt3Az7Wk/MTPoV+isD3N1PzEPSRPc3U/MQ9JEu3cB2tJ+YmfQr9FYHubqfmIekie5up+Yh6SJdu4DtaT8xM+hX6KwPc3U/MQ9JE9zdT8xD0kS7dwHa0n5iZ9Cv0Vge5up+Yh6SJ7m6n5iHpIl27gO1pPzEz6FforA9zdT8xD0kT3N1PzEPSRLt3AdrSfmJn0K/RWB7m6n5iHpInubqfmIekiXbuA7Wk/MTPoV+isD3N1PzEPSRPc3U/MQ9JEu3cB2tJ+YmfQr9FYHubqfmIekie5up+Yh6SJdu4DtaT8xM+hX6KwPc3U/MQ9JE9zdT8xD0kS7dwHa0n5iZ9Cv0Vge5up+Yh6SJ7m6n5iHpIl27gO1pPzEz6FforBbobqPOphtwa8qRZB0X01O4Pmcah4xAcAIweEYvrHmTyXqQ3KaottSkNtUdpLwT7NdorzWdGHVcrdUubqxA7dU+J9uNgBw5qxoxhzxXAbfbgPIfVZqS1uilCjzc0+airFdvyQIiLIimDoxu/ZY9mOPUoiAdmOPUp2Y49SiIB2Y49SnZjj1KIgHZjj1KdmOPUoiAdmOPUp2Y49SiIB2Y49SnZjj1KIgHZjj1KdmOPUoiAdmOPUp2Y49SiIB2Y49SnZjj1KIgHZjj1KdmOPUoiAdmOPUp2Y49SiIB2Y49SnZjj1KIgHZjj1KzawDYERAZIiID//2Q=="/>
          <p:cNvSpPr>
            <a:spLocks noChangeAspect="1" noChangeArrowheads="1"/>
          </p:cNvSpPr>
          <p:nvPr/>
        </p:nvSpPr>
        <p:spPr bwMode="auto">
          <a:xfrm>
            <a:off x="155575" y="-1211263"/>
            <a:ext cx="2857500" cy="25336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5362" name="Picture 2" descr="http://images.clipart.com/thw/thw11/CL/5433_2005010014/000803_1076_21/21078248.thb.jpg?000803_1076_2198_v__v"/>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788403" y="182880"/>
            <a:ext cx="1648055" cy="1558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214670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3270" y="233083"/>
            <a:ext cx="8177529" cy="5524500"/>
          </a:xfrm>
        </p:spPr>
        <p:txBody>
          <a:bodyPr/>
          <a:lstStyle/>
          <a:p>
            <a:pPr marL="0" indent="0">
              <a:buNone/>
            </a:pPr>
            <a:r>
              <a:rPr lang="en-US" dirty="0"/>
              <a:t>The visual below gives you an idea of that amount of slope represented by different degrees. The bottom line shows a run of 12 inches. The vertical line show different rise measures and the degrees that they represent. A run of 12 in and a rise of 12 in represent a 45</a:t>
            </a:r>
            <a:r>
              <a:rPr lang="en-US" baseline="30000" dirty="0"/>
              <a:t>0</a:t>
            </a:r>
            <a:r>
              <a:rPr lang="en-US" dirty="0"/>
              <a:t> angle, shown at the very top.</a:t>
            </a:r>
          </a:p>
        </p:txBody>
      </p:sp>
      <p:grpSp>
        <p:nvGrpSpPr>
          <p:cNvPr id="6" name="Group 5"/>
          <p:cNvGrpSpPr/>
          <p:nvPr/>
        </p:nvGrpSpPr>
        <p:grpSpPr>
          <a:xfrm>
            <a:off x="1247873" y="1882238"/>
            <a:ext cx="7208322" cy="4975762"/>
            <a:chOff x="2638988" y="3688459"/>
            <a:chExt cx="4114800" cy="2759544"/>
          </a:xfrm>
        </p:grpSpPr>
        <p:pic>
          <p:nvPicPr>
            <p:cNvPr id="7" name="Picture 2" descr="http://roofgenius.com/images/PitchDegre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8988" y="3688459"/>
              <a:ext cx="4114800" cy="253365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013075" y="6194087"/>
              <a:ext cx="3366627" cy="253916"/>
            </a:xfrm>
            <a:prstGeom prst="rect">
              <a:avLst/>
            </a:prstGeom>
            <a:noFill/>
          </p:spPr>
          <p:txBody>
            <a:bodyPr wrap="none" rtlCol="0">
              <a:spAutoFit/>
            </a:bodyPr>
            <a:lstStyle/>
            <a:p>
              <a:r>
                <a:rPr lang="en-US" sz="1050" dirty="0"/>
                <a:t>Image from http://roofgenius.com/roof-pitch-degrees.asp</a:t>
              </a:r>
            </a:p>
          </p:txBody>
        </p:sp>
      </p:grpSp>
    </p:spTree>
    <p:extLst>
      <p:ext uri="{BB962C8B-B14F-4D97-AF65-F5344CB8AC3E}">
        <p14:creationId xmlns:p14="http://schemas.microsoft.com/office/powerpoint/2010/main" val="21058958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You can see a similar representation at the following roofing site:</a:t>
            </a:r>
          </a:p>
          <a:p>
            <a:pPr marL="0" indent="0" algn="ctr">
              <a:buNone/>
            </a:pPr>
            <a:r>
              <a:rPr lang="en-US" dirty="0">
                <a:hlinkClick r:id="rId2"/>
              </a:rPr>
              <a:t>http://www.pole-barn.info/roof-pitch.html</a:t>
            </a:r>
            <a:endParaRPr lang="en-US" dirty="0"/>
          </a:p>
          <a:p>
            <a:pPr marL="0" indent="0">
              <a:buNone/>
            </a:pPr>
            <a:r>
              <a:rPr lang="en-US" dirty="0"/>
              <a:t>Scroll to the bottom of the Web page to use their pitch calculator. Notice that roofers refer to rise as the height of the building and to run as the width of the building in their calculator. Different strokes for different folks!</a:t>
            </a:r>
          </a:p>
        </p:txBody>
      </p:sp>
      <p:grpSp>
        <p:nvGrpSpPr>
          <p:cNvPr id="4" name="Group 3"/>
          <p:cNvGrpSpPr/>
          <p:nvPr/>
        </p:nvGrpSpPr>
        <p:grpSpPr>
          <a:xfrm>
            <a:off x="2075496" y="2886074"/>
            <a:ext cx="5553075" cy="3466317"/>
            <a:chOff x="2075496" y="2886074"/>
            <a:chExt cx="5553075" cy="3466317"/>
          </a:xfrm>
        </p:grpSpPr>
        <p:pic>
          <p:nvPicPr>
            <p:cNvPr id="13314" name="Picture 2" descr="http://www.pole-barn.info/images/ridge-heigh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5496" y="2886074"/>
              <a:ext cx="5553075" cy="32480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779384" y="6098475"/>
              <a:ext cx="2537874" cy="253916"/>
            </a:xfrm>
            <a:prstGeom prst="rect">
              <a:avLst/>
            </a:prstGeom>
            <a:noFill/>
          </p:spPr>
          <p:txBody>
            <a:bodyPr wrap="none" rtlCol="0">
              <a:spAutoFit/>
            </a:bodyPr>
            <a:lstStyle/>
            <a:p>
              <a:r>
                <a:rPr lang="en-US" sz="1050" dirty="0"/>
                <a:t>http://www.pole-barn.info/roof-pitch.html</a:t>
              </a:r>
            </a:p>
          </p:txBody>
        </p:sp>
      </p:grpSp>
    </p:spTree>
    <p:extLst>
      <p:ext uri="{BB962C8B-B14F-4D97-AF65-F5344CB8AC3E}">
        <p14:creationId xmlns:p14="http://schemas.microsoft.com/office/powerpoint/2010/main" val="65969979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For a good review of measuring the pitch on slopes, go to the following site. The graphic, below, taken from the site, shows another representation of ratio to percentage, to degree of pitch on slopes. Go to </a:t>
            </a:r>
            <a:r>
              <a:rPr lang="en-US" dirty="0">
                <a:hlinkClick r:id="rId2"/>
              </a:rPr>
              <a:t>http://www.1728.org/gradient.htm.</a:t>
            </a:r>
            <a:endParaRPr lang="en-US" dirty="0"/>
          </a:p>
          <a:p>
            <a:pPr marL="0" indent="0">
              <a:buNone/>
            </a:pPr>
            <a:endParaRPr lang="en-US" dirty="0"/>
          </a:p>
          <a:p>
            <a:pPr marL="0" indent="0">
              <a:buNone/>
            </a:pPr>
            <a:endParaRPr lang="en-US" dirty="0"/>
          </a:p>
        </p:txBody>
      </p:sp>
      <p:pic>
        <p:nvPicPr>
          <p:cNvPr id="14338" name="Picture 2" descr="http://www.1728.org/gradient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645" y="1981199"/>
            <a:ext cx="8129154" cy="4645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35302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Before going to the next unit, take a practice quiz covering some of what you have practiced in this unit.</a:t>
            </a:r>
          </a:p>
          <a:p>
            <a:pPr marL="0" indent="0">
              <a:buNone/>
            </a:pPr>
            <a:r>
              <a:rPr lang="en-US" dirty="0"/>
              <a:t>Click on the link below. A page will open in your browser with links to two quizzes. When you complete both to your satisfaction, you will be ready for the next unit!</a:t>
            </a:r>
          </a:p>
          <a:p>
            <a:pPr marL="0" indent="0">
              <a:buNone/>
            </a:pPr>
            <a:endParaRPr lang="en-US" dirty="0"/>
          </a:p>
          <a:p>
            <a:pPr marL="457200" lvl="1" indent="0">
              <a:buNone/>
            </a:pPr>
            <a:r>
              <a:rPr lang="en-US" sz="3200" dirty="0">
                <a:hlinkClick r:id="rId2" action="ppaction://hlinkfile"/>
              </a:rPr>
              <a:t>Gradients Quiz</a:t>
            </a:r>
            <a:endParaRPr lang="en-US" sz="3200" dirty="0"/>
          </a:p>
        </p:txBody>
      </p:sp>
    </p:spTree>
    <p:extLst>
      <p:ext uri="{BB962C8B-B14F-4D97-AF65-F5344CB8AC3E}">
        <p14:creationId xmlns:p14="http://schemas.microsoft.com/office/powerpoint/2010/main" val="228537550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Now it’s up to you to practice calculating and interpreting safety limits and regulations relating to road gradients and the use of heavy equipment. Stay safe and don’t overestimate your equipment’s ability to handle pitch.</a:t>
            </a:r>
          </a:p>
        </p:txBody>
      </p:sp>
      <p:pic>
        <p:nvPicPr>
          <p:cNvPr id="3" name="Picture 8" descr="http://images.clipart.com/thb/thb9/PHDC/20080915/PBJ/5/82420472.thb.jpg?10017426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3355" y="2733009"/>
            <a:ext cx="1637357" cy="24701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http://images.clipart.com/thb/thb9/PHDC/20080915/PBJ/6/82420346.thb.jpg?10017426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948168">
            <a:off x="548041" y="3034615"/>
            <a:ext cx="2967181" cy="19668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images.clipart.com/thb/thb11/PH/images/39201002.thb.jpg?100163685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31035">
            <a:off x="6154839" y="2826242"/>
            <a:ext cx="2883339" cy="1903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462844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US" sz="4000" dirty="0"/>
              <a:t>CONGRATULATIONS!</a:t>
            </a:r>
          </a:p>
          <a:p>
            <a:pPr marL="0" indent="0" algn="ctr">
              <a:buNone/>
            </a:pPr>
            <a:r>
              <a:rPr lang="en-US" sz="4000" dirty="0"/>
              <a:t>Your are ready for the next unit!</a:t>
            </a:r>
          </a:p>
        </p:txBody>
      </p:sp>
      <p:pic>
        <p:nvPicPr>
          <p:cNvPr id="22530" name="Picture 2" descr="http://downloads.clipart.com/20768190.png?t=1391711298&amp;h=f4e039fa63243f31c098e0f6621456ef&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4583" y="2191508"/>
            <a:ext cx="2974901" cy="4099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38144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0">
              <a:srgbClr val="484B51"/>
            </a:gs>
            <a:gs pos="0">
              <a:schemeClr val="bg1"/>
            </a:gs>
            <a:gs pos="87000">
              <a:srgbClr val="002060"/>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90423" y="288758"/>
            <a:ext cx="7420353" cy="494680"/>
          </a:xfrm>
        </p:spPr>
        <p:txBody>
          <a:bodyPr rtlCol="0">
            <a:noAutofit/>
          </a:bodyPr>
          <a:lstStyle/>
          <a:p>
            <a:pPr fontAlgn="auto">
              <a:spcAft>
                <a:spcPts val="0"/>
              </a:spcAft>
            </a:pPr>
            <a:r>
              <a:rPr lang="en-US" sz="2400" dirty="0"/>
              <a:t>Math and TERMINOLOGY for future Truckers</a:t>
            </a:r>
          </a:p>
        </p:txBody>
      </p:sp>
      <p:sp>
        <p:nvSpPr>
          <p:cNvPr id="3" name="Subtitle 2"/>
          <p:cNvSpPr>
            <a:spLocks noGrp="1"/>
          </p:cNvSpPr>
          <p:nvPr>
            <p:ph type="subTitle" idx="1"/>
          </p:nvPr>
        </p:nvSpPr>
        <p:spPr>
          <a:xfrm>
            <a:off x="1090423" y="3023127"/>
            <a:ext cx="7952873" cy="3288048"/>
          </a:xfrm>
        </p:spPr>
        <p:txBody>
          <a:bodyPr rtlCol="0">
            <a:noAutofit/>
          </a:bodyPr>
          <a:lstStyle/>
          <a:p>
            <a:pPr>
              <a:spcAft>
                <a:spcPts val="0"/>
              </a:spcAft>
              <a:defRPr/>
            </a:pPr>
            <a:r>
              <a:rPr lang="en-US" sz="1400" dirty="0">
                <a:solidFill>
                  <a:schemeClr val="tx1"/>
                </a:solidFill>
              </a:rPr>
              <a:t>This series was produced by </a:t>
            </a:r>
            <a:r>
              <a:rPr lang="en-US" sz="1400" dirty="0">
                <a:solidFill>
                  <a:schemeClr val="tx2"/>
                </a:solidFill>
              </a:rPr>
              <a:t>Utah State University-Eastern Campus, CDL Program.</a:t>
            </a:r>
          </a:p>
          <a:p>
            <a:pPr>
              <a:spcAft>
                <a:spcPts val="0"/>
              </a:spcAft>
              <a:defRPr/>
            </a:pPr>
            <a:endParaRPr lang="en-US" sz="1400" dirty="0">
              <a:solidFill>
                <a:schemeClr val="tx2"/>
              </a:solidFill>
            </a:endParaRPr>
          </a:p>
          <a:p>
            <a:pPr>
              <a:spcAft>
                <a:spcPts val="0"/>
              </a:spcAft>
              <a:defRPr/>
            </a:pPr>
            <a:r>
              <a:rPr lang="en-US" sz="1400" dirty="0">
                <a:solidFill>
                  <a:schemeClr val="tx2"/>
                </a:solidFill>
              </a:rPr>
              <a:t>All content, with exception of links to online resources, is original and tailored to the needs of students hoping to succeed in earning their Commercial Drivers License.</a:t>
            </a:r>
          </a:p>
          <a:p>
            <a:pPr>
              <a:spcAft>
                <a:spcPts val="0"/>
              </a:spcAft>
              <a:defRPr/>
            </a:pPr>
            <a:r>
              <a:rPr lang="en-US" sz="1400" dirty="0">
                <a:solidFill>
                  <a:schemeClr val="tx2"/>
                </a:solidFill>
              </a:rPr>
              <a:t>All images are either original or taken from the following resources:</a:t>
            </a:r>
          </a:p>
          <a:p>
            <a:pPr marL="457200" indent="-457200">
              <a:spcAft>
                <a:spcPts val="0"/>
              </a:spcAft>
              <a:buAutoNum type="arabicPeriod"/>
              <a:defRPr/>
            </a:pPr>
            <a:r>
              <a:rPr lang="en-US" sz="1400" dirty="0">
                <a:solidFill>
                  <a:schemeClr val="tx2"/>
                </a:solidFill>
                <a:hlinkClick r:id="rId2"/>
              </a:rPr>
              <a:t>http://www.clipart.com</a:t>
            </a:r>
            <a:r>
              <a:rPr lang="en-US" sz="1400" dirty="0">
                <a:solidFill>
                  <a:schemeClr val="tx2"/>
                </a:solidFill>
              </a:rPr>
              <a:t>   </a:t>
            </a:r>
          </a:p>
          <a:p>
            <a:pPr marL="457200" indent="-457200">
              <a:spcAft>
                <a:spcPts val="0"/>
              </a:spcAft>
              <a:buAutoNum type="arabicPeriod"/>
              <a:defRPr/>
            </a:pPr>
            <a:r>
              <a:rPr lang="en-US" sz="1400" dirty="0">
                <a:solidFill>
                  <a:schemeClr val="tx2"/>
                </a:solidFill>
                <a:hlinkClick r:id="rId3"/>
              </a:rPr>
              <a:t>http://www.office.microsoft.com</a:t>
            </a:r>
            <a:r>
              <a:rPr lang="en-US" sz="1400" dirty="0">
                <a:solidFill>
                  <a:schemeClr val="tx2"/>
                </a:solidFill>
              </a:rPr>
              <a:t> </a:t>
            </a:r>
          </a:p>
          <a:p>
            <a:pPr marL="457200" indent="-457200">
              <a:spcAft>
                <a:spcPts val="0"/>
              </a:spcAft>
              <a:buAutoNum type="arabicPeriod"/>
              <a:defRPr/>
            </a:pPr>
            <a:r>
              <a:rPr lang="en-US" sz="1400" dirty="0">
                <a:solidFill>
                  <a:schemeClr val="tx2"/>
                </a:solidFill>
              </a:rPr>
              <a:t>Utah CDL Handbook</a:t>
            </a:r>
          </a:p>
          <a:p>
            <a:pPr marL="457200" indent="-457200">
              <a:spcAft>
                <a:spcPts val="0"/>
              </a:spcAft>
              <a:buAutoNum type="arabicPeriod"/>
              <a:defRPr/>
            </a:pPr>
            <a:r>
              <a:rPr lang="en-US" sz="1400" dirty="0">
                <a:solidFill>
                  <a:schemeClr val="tx2"/>
                </a:solidFill>
              </a:rPr>
              <a:t>Transport Topics: </a:t>
            </a:r>
            <a:r>
              <a:rPr lang="en-US" sz="1400" dirty="0">
                <a:solidFill>
                  <a:schemeClr val="tx1"/>
                </a:solidFill>
              </a:rPr>
              <a:t>The Newspaper of Trucking and Freight Transportation- </a:t>
            </a:r>
            <a:r>
              <a:rPr lang="en-US" sz="1400" dirty="0">
                <a:solidFill>
                  <a:schemeClr val="tx2"/>
                </a:solidFill>
                <a:hlinkClick r:id="rId4"/>
              </a:rPr>
              <a:t>http://www.ttnews.com</a:t>
            </a:r>
            <a:r>
              <a:rPr lang="en-US" sz="1400" dirty="0">
                <a:solidFill>
                  <a:schemeClr val="tx2"/>
                </a:solidFill>
              </a:rPr>
              <a:t> </a:t>
            </a:r>
          </a:p>
          <a:p>
            <a:pPr marL="457200" indent="-457200">
              <a:spcAft>
                <a:spcPts val="0"/>
              </a:spcAft>
              <a:buAutoNum type="arabicPeriod"/>
              <a:defRPr/>
            </a:pPr>
            <a:endParaRPr lang="en-US" sz="1400" dirty="0">
              <a:solidFill>
                <a:schemeClr val="tx2"/>
              </a:solidFill>
            </a:endParaRPr>
          </a:p>
          <a:p>
            <a:pPr algn="ctr">
              <a:spcAft>
                <a:spcPts val="0"/>
              </a:spcAft>
              <a:defRPr/>
            </a:pPr>
            <a:endParaRPr lang="en-US" dirty="0">
              <a:solidFill>
                <a:schemeClr val="tx1"/>
              </a:solidFill>
            </a:endParaRPr>
          </a:p>
        </p:txBody>
      </p:sp>
      <p:sp>
        <p:nvSpPr>
          <p:cNvPr id="5" name="TextBox 4"/>
          <p:cNvSpPr txBox="1"/>
          <p:nvPr/>
        </p:nvSpPr>
        <p:spPr>
          <a:xfrm>
            <a:off x="5796431" y="9498716"/>
            <a:ext cx="3296286" cy="237757"/>
          </a:xfrm>
          <a:prstGeom prst="rect">
            <a:avLst/>
          </a:prstGeom>
          <a:noFill/>
        </p:spPr>
        <p:txBody>
          <a:bodyPr wrap="square" rtlCol="0">
            <a:spAutoFit/>
          </a:bodyPr>
          <a:lstStyle/>
          <a:p>
            <a:r>
              <a:rPr lang="en-US" sz="945" dirty="0">
                <a:latin typeface="Lucida Grande"/>
                <a:ea typeface="Lucida Grande"/>
                <a:cs typeface="Lucida Grande"/>
              </a:rPr>
              <a:t>© Utah State University-Eastern Campus: Blanding, 2014</a:t>
            </a:r>
            <a:endParaRPr lang="en-US" sz="945" dirty="0">
              <a:latin typeface="Wingdings" charset="2"/>
              <a:cs typeface="Wingdings" charset="2"/>
            </a:endParaRPr>
          </a:p>
        </p:txBody>
      </p:sp>
      <p:pic>
        <p:nvPicPr>
          <p:cNvPr id="2050" name="Picture 2" descr="http://images.clipart.com/thb/thb11/PH/images/39201002.thb.jpg?100163685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7669" y="944349"/>
            <a:ext cx="2905859" cy="19178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816723" y="6423056"/>
            <a:ext cx="3967753" cy="215444"/>
          </a:xfrm>
          <a:prstGeom prst="rect">
            <a:avLst/>
          </a:prstGeom>
          <a:noFill/>
        </p:spPr>
        <p:txBody>
          <a:bodyPr wrap="none" rtlCol="0">
            <a:spAutoFit/>
          </a:bodyPr>
          <a:lstStyle/>
          <a:p>
            <a:r>
              <a:rPr lang="en-US" sz="800" dirty="0">
                <a:solidFill>
                  <a:schemeClr val="tx2"/>
                </a:solidFill>
                <a:latin typeface="+mn-lt"/>
                <a:ea typeface="+mn-ea"/>
                <a:cs typeface="+mn-cs"/>
              </a:rPr>
              <a:t>Utah State University-Eastern Campus, Blanding, UT: All Rights Reserved, 2014</a:t>
            </a:r>
          </a:p>
        </p:txBody>
      </p:sp>
    </p:spTree>
    <p:extLst>
      <p:ext uri="{BB962C8B-B14F-4D97-AF65-F5344CB8AC3E}">
        <p14:creationId xmlns:p14="http://schemas.microsoft.com/office/powerpoint/2010/main" val="2492488663"/>
      </p:ext>
    </p:extLst>
  </p:cSld>
  <p:clrMapOvr>
    <a:masterClrMapping/>
  </p:clrMapOvr>
  <p:transition spd="slow"/>
</p:sld>
</file>

<file path=ppt/theme/theme1.xml><?xml version="1.0" encoding="utf-8"?>
<a:theme xmlns:a="http://schemas.openxmlformats.org/drawingml/2006/main" name="Slice">
  <a:themeElements>
    <a:clrScheme name="Custom 9">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FFC000"/>
      </a:hlink>
      <a:folHlink>
        <a:srgbClr val="00B0F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spDef>
      <a:spPr>
        <a:noFill/>
        <a:ln w="38100">
          <a:solidFill>
            <a:srgbClr val="FFC000"/>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rgbClr val="C00000">
              <a:alpha val="60000"/>
            </a:srgbClr>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Slice</Template>
  <TotalTime>58999</TotalTime>
  <Words>6624</Words>
  <Application>Microsoft Macintosh PowerPoint</Application>
  <PresentationFormat>Custom</PresentationFormat>
  <Paragraphs>764</Paragraphs>
  <Slides>78</Slides>
  <Notes>0</Notes>
  <HiddenSlides>0</HiddenSlides>
  <MMClips>4</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78</vt:i4>
      </vt:variant>
    </vt:vector>
  </HeadingPairs>
  <TitlesOfParts>
    <vt:vector size="87" baseType="lpstr">
      <vt:lpstr>Arial</vt:lpstr>
      <vt:lpstr>Calibri</vt:lpstr>
      <vt:lpstr>Calibri Light</vt:lpstr>
      <vt:lpstr>Century Gothic</vt:lpstr>
      <vt:lpstr>Lucida Grande</vt:lpstr>
      <vt:lpstr>Wingdings</vt:lpstr>
      <vt:lpstr>Wingdings 3</vt:lpstr>
      <vt:lpstr>Slice</vt:lpstr>
      <vt:lpstr>Custom Design</vt:lpstr>
      <vt:lpstr> Math and terminology for future Truckers</vt:lpstr>
      <vt:lpstr>PowerPoint Presentation</vt:lpstr>
      <vt:lpstr>Road humor</vt:lpstr>
      <vt:lpstr>flashcards</vt:lpstr>
      <vt:lpstr>WHAT ABOUT GRADIENTS?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do we multiply by 100 to get the percent?</vt:lpstr>
      <vt:lpstr>PowerPoint Presentation</vt:lpstr>
      <vt:lpstr>PowerPoint Presentation</vt:lpstr>
      <vt:lpstr>PowerPoint Presentation</vt:lpstr>
      <vt:lpstr>PowerPoint Presentation</vt:lpstr>
      <vt:lpstr>PowerPoint Presentation</vt:lpstr>
      <vt:lpstr>Try it out yourself with a plumb line.</vt:lpstr>
      <vt:lpstr>6. Finding Unknown Values</vt:lpstr>
      <vt:lpstr>PowerPoint Presentation</vt:lpstr>
      <vt:lpstr>Now It’s your turn</vt:lpstr>
      <vt:lpstr>7. EXPRESSING GRADIENTS AS ANGLES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 and TERMINOLOGY for future Truckers</vt:lpstr>
    </vt:vector>
  </TitlesOfParts>
  <Company>Reconnection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Fraction</dc:title>
  <dc:creator>Leecy Wise</dc:creator>
  <cp:lastModifiedBy>Leecy Wise</cp:lastModifiedBy>
  <cp:revision>1297</cp:revision>
  <dcterms:created xsi:type="dcterms:W3CDTF">2012-11-05T21:17:35Z</dcterms:created>
  <dcterms:modified xsi:type="dcterms:W3CDTF">2022-02-14T21:50:54Z</dcterms:modified>
</cp:coreProperties>
</file>